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3.xml" ContentType="application/vnd.openxmlformats-officedocument.presentationml.notesSlide+xml"/>
  <Override PartName="/ppt/tags/tag86.xml" ContentType="application/vnd.openxmlformats-officedocument.presentationml.tags+xml"/>
  <Override PartName="/ppt/notesSlides/notesSlide4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5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6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7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8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6"/>
    <p:sldMasterId id="2147483651" r:id="rId17"/>
  </p:sldMasterIdLst>
  <p:notesMasterIdLst>
    <p:notesMasterId r:id="rId40"/>
  </p:notesMasterIdLst>
  <p:handoutMasterIdLst>
    <p:handoutMasterId r:id="rId41"/>
  </p:handoutMasterIdLst>
  <p:sldIdLst>
    <p:sldId id="258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42"/>
    </p:embeddedFont>
    <p:embeddedFont>
      <p:font typeface="Arial Unicode MS" panose="020B0604020202020204" pitchFamily="34" charset="-128"/>
      <p:regular r:id="rId43"/>
    </p:embeddedFont>
    <p:embeddedFont>
      <p:font typeface="Open Sans" panose="020B0604020202020204" charset="0"/>
      <p:regular r:id="rId44"/>
      <p:bold r:id="rId45"/>
      <p:italic r:id="rId46"/>
      <p:boldItalic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426A"/>
    <a:srgbClr val="00B5E2"/>
    <a:srgbClr val="73C0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595" autoAdjust="0"/>
  </p:normalViewPr>
  <p:slideViewPr>
    <p:cSldViewPr>
      <p:cViewPr varScale="1">
        <p:scale>
          <a:sx n="85" d="100"/>
          <a:sy n="85" d="100"/>
        </p:scale>
        <p:origin x="-566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3180" y="2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Master" Target="slideMasters/slideMaster2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41" Type="http://schemas.openxmlformats.org/officeDocument/2006/relationships/handoutMaster" Target="handoutMasters/handoutMaster1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font" Target="fonts/font8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font" Target="fonts/font3.fntdata"/><Relationship Id="rId52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customXml" Target="../customXml/item8.xml"/><Relationship Id="rId51" Type="http://schemas.openxmlformats.org/officeDocument/2006/relationships/font" Target="fonts/font10.fntdata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D5F29C5-F11D-4765-90C7-DCC8CAB2E0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8BBE463-27F7-4A25-B1A1-2CEBA58B85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015EA-9435-4B34-8ECD-3DB5A3E411CF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C620E95-2608-4EAC-974B-E4F2F90B05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E8DB0AD-CCBF-48C8-AF4F-B63EEAC214F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52BD2-35DB-4B72-A84D-3AC02F098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57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4BA703-30CC-4E94-A8B2-1750F14110BB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6E385-1BBC-4414-B283-929583075D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93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6875" y="457200"/>
            <a:ext cx="3317875" cy="1865313"/>
          </a:xfrm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>
            <a:noAutofit/>
          </a:bodyPr>
          <a:lstStyle/>
          <a:p>
            <a:pPr eaLnBrk="1" hangingPunct="1"/>
            <a:endParaRPr lang="en-US" alt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4884" indent="-27495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99821" indent="-21996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39749" indent="-21996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79677" indent="-21996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19606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859535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299462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739391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810BFA-4D45-477B-B326-B5A2FB5699AB}" type="slidenum">
              <a:rPr lang="en-US" altLang="de-DE" smtClean="0">
                <a:solidFill>
                  <a:prstClr val="black"/>
                </a:solidFill>
              </a:rPr>
              <a:pPr eaLnBrk="1" hangingPunct="1"/>
              <a:t>3</a:t>
            </a:fld>
            <a:endParaRPr lang="en-US" altLang="de-DE" dirty="0">
              <a:solidFill>
                <a:prstClr val="black"/>
              </a:solidFill>
            </a:endParaRPr>
          </a:p>
        </p:txBody>
      </p:sp>
      <p:sp>
        <p:nvSpPr>
          <p:cNvPr id="36867" name="Rechteck 7"/>
          <p:cNvSpPr txBox="1">
            <a:spLocks noGrp="1" noChangeArrowheads="1"/>
          </p:cNvSpPr>
          <p:nvPr/>
        </p:nvSpPr>
        <p:spPr bwMode="auto">
          <a:xfrm>
            <a:off x="3884067" y="8685642"/>
            <a:ext cx="2972334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85" tIns="43993" rIns="87985" bIns="4399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E35469B-B008-4C72-B928-0483F2008650}" type="slidenum">
              <a:rPr lang="en-US" altLang="de-DE" sz="1300">
                <a:solidFill>
                  <a:prstClr val="black"/>
                </a:solidFill>
                <a:ea typeface="ＭＳ Ｐゴシック" charset="-128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de-DE" sz="1300" dirty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36868" name="Rechteck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458788"/>
            <a:ext cx="3317875" cy="1865312"/>
          </a:xfrm>
          <a:ln/>
        </p:spPr>
      </p:sp>
      <p:sp>
        <p:nvSpPr>
          <p:cNvPr id="36869" name="Rechteck 5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/>
            <a:endParaRPr lang="en-US" altLang="de-D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4884" indent="-274955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99821" indent="-21996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39749" indent="-21996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79677" indent="-21996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19606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859535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299462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739391" indent="-219964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810BFA-4D45-477B-B326-B5A2FB5699AB}" type="slidenum">
              <a:rPr lang="en-US" altLang="de-DE" smtClean="0">
                <a:solidFill>
                  <a:prstClr val="black"/>
                </a:solidFill>
              </a:rPr>
              <a:pPr eaLnBrk="1" hangingPunct="1"/>
              <a:t>4</a:t>
            </a:fld>
            <a:endParaRPr lang="en-US" altLang="de-DE" dirty="0">
              <a:solidFill>
                <a:prstClr val="black"/>
              </a:solidFill>
            </a:endParaRPr>
          </a:p>
        </p:txBody>
      </p:sp>
      <p:sp>
        <p:nvSpPr>
          <p:cNvPr id="36867" name="Rechteck 7"/>
          <p:cNvSpPr txBox="1">
            <a:spLocks noGrp="1" noChangeArrowheads="1"/>
          </p:cNvSpPr>
          <p:nvPr/>
        </p:nvSpPr>
        <p:spPr bwMode="auto">
          <a:xfrm>
            <a:off x="3884067" y="8685642"/>
            <a:ext cx="2972334" cy="456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985" tIns="43993" rIns="87985" bIns="43993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E35469B-B008-4C72-B928-0483F2008650}" type="slidenum">
              <a:rPr lang="en-US" altLang="de-DE" sz="1300">
                <a:solidFill>
                  <a:prstClr val="black"/>
                </a:solidFill>
                <a:ea typeface="ＭＳ Ｐゴシック" charset="-128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de-DE" sz="1300" dirty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36868" name="Rechteck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458788"/>
            <a:ext cx="3317875" cy="1865312"/>
          </a:xfrm>
          <a:ln/>
        </p:spPr>
      </p:sp>
      <p:sp>
        <p:nvSpPr>
          <p:cNvPr id="36869" name="Rechteck 5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/>
            <a:endParaRPr lang="en-US" altLang="de-D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86121" y="4343096"/>
            <a:ext cx="5485761" cy="4114186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238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882923" y="8688200"/>
            <a:ext cx="2971855" cy="45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3321" tIns="36515" rIns="73321" bIns="36515" anchor="b"/>
          <a:lstStyle>
            <a:lvl1pPr defTabSz="449263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1pPr>
            <a:lvl2pPr marL="742950" indent="-285750" defTabSz="449263" eaLnBrk="0" hangingPunct="0">
              <a:spcBef>
                <a:spcPct val="30000"/>
              </a:spcBef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2pPr>
            <a:lvl3pPr marL="1143000" indent="-228600" defTabSz="449263" eaLnBrk="0" hangingPunct="0">
              <a:spcBef>
                <a:spcPct val="30000"/>
              </a:spcBef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3pPr>
            <a:lvl4pPr marL="1600200" indent="-228600" defTabSz="449263" eaLnBrk="0" hangingPunct="0">
              <a:spcBef>
                <a:spcPct val="30000"/>
              </a:spcBef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4pPr>
            <a:lvl5pPr marL="2057400" indent="-228600" defTabSz="449263" eaLnBrk="0" hangingPunct="0">
              <a:spcBef>
                <a:spcPct val="30000"/>
              </a:spcBef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EFB1E1EA-9BD7-4F34-BA8A-1F12E1677E9B}" type="slidenum">
              <a:rPr lang="en-US" altLang="de-DE" smtClean="0">
                <a:ea typeface="ＭＳ Ｐゴシック" charset="-128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de-DE" dirty="0">
              <a:ea typeface="ＭＳ Ｐゴシック" charset="-128"/>
            </a:endParaRPr>
          </a:p>
        </p:txBody>
      </p:sp>
      <p:sp>
        <p:nvSpPr>
          <p:cNvPr id="839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93713" y="627063"/>
            <a:ext cx="3430587" cy="1928812"/>
          </a:xfrm>
          <a:ln/>
        </p:spPr>
      </p:sp>
      <p:sp>
        <p:nvSpPr>
          <p:cNvPr id="839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898168" y="2651012"/>
            <a:ext cx="5229366" cy="5865157"/>
          </a:xfr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>
            <a:noAutofit/>
          </a:bodyPr>
          <a:lstStyle/>
          <a:p>
            <a:pPr defTabSz="364315">
              <a:spcBef>
                <a:spcPts val="366"/>
              </a:spcBef>
              <a:tabLst>
                <a:tab pos="0" algn="l"/>
                <a:tab pos="741547" algn="l"/>
                <a:tab pos="1483096" algn="l"/>
                <a:tab pos="2224643" algn="l"/>
                <a:tab pos="2967484" algn="l"/>
                <a:tab pos="3709032" algn="l"/>
                <a:tab pos="4450581" algn="l"/>
                <a:tab pos="5193420" algn="l"/>
                <a:tab pos="5934968" algn="l"/>
                <a:tab pos="6676516" algn="l"/>
                <a:tab pos="7419356" algn="l"/>
                <a:tab pos="8160903" algn="l"/>
              </a:tabLst>
            </a:pPr>
            <a:endParaRPr lang="en-US" altLang="de-D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 fontAlgn="base">
              <a:spcBef>
                <a:spcPct val="0"/>
              </a:spcBef>
              <a:spcAft>
                <a:spcPct val="0"/>
              </a:spcAft>
            </a:pPr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508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 fontAlgn="base">
              <a:spcBef>
                <a:spcPct val="0"/>
              </a:spcBef>
              <a:spcAft>
                <a:spcPct val="0"/>
              </a:spcAft>
            </a:pPr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57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 fontAlgn="base">
              <a:spcBef>
                <a:spcPct val="0"/>
              </a:spcBef>
              <a:spcAft>
                <a:spcPct val="0"/>
              </a:spcAft>
            </a:pPr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309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C73CEB-818B-4491-825E-2946DE53DFD0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5715" name="Rectangle 7"/>
          <p:cNvSpPr txBox="1">
            <a:spLocks noGrp="1" noChangeArrowheads="1"/>
          </p:cNvSpPr>
          <p:nvPr/>
        </p:nvSpPr>
        <p:spPr bwMode="auto">
          <a:xfrm>
            <a:off x="3884066" y="8685641"/>
            <a:ext cx="2972335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362" tIns="40182" rIns="80362" bIns="40182" anchor="b"/>
          <a:lstStyle/>
          <a:p>
            <a:pPr algn="r" defTabSz="802399" fontAlgn="base">
              <a:spcBef>
                <a:spcPct val="0"/>
              </a:spcBef>
              <a:spcAft>
                <a:spcPct val="0"/>
              </a:spcAft>
            </a:pPr>
            <a:fld id="{8D55D21B-4F37-4527-BDD9-8E9BAF85FDFD}" type="slidenum">
              <a:rPr lang="en-US" sz="1000">
                <a:solidFill>
                  <a:prstClr val="black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pPr algn="r" defTabSz="802399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z="1000" dirty="0">
              <a:solidFill>
                <a:prstClr val="black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57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30588"/>
          </a:xfrm>
          <a:ln/>
        </p:spPr>
      </p:sp>
      <p:sp>
        <p:nvSpPr>
          <p:cNvPr id="1157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1" y="4341372"/>
            <a:ext cx="5486400" cy="4116541"/>
          </a:xfrm>
          <a:noFill/>
          <a:ln/>
        </p:spPr>
        <p:txBody>
          <a:bodyPr lIns="80362" tIns="40182" rIns="80362" bIns="40182"/>
          <a:lstStyle/>
          <a:p>
            <a:pPr eaLnBrk="1" hangingPunct="1"/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8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customXml" Target="../../customXml/item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9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customXml" Target="../../customXml/item6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customXml" Target="../../customXml/item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4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48.xml"/><Relationship Id="rId1" Type="http://schemas.openxmlformats.org/officeDocument/2006/relationships/customXml" Target="../../customXml/item8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customXml" Target="../../customXml/item9.xml"/><Relationship Id="rId4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customXml" Target="../../customXml/item1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57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customXml" Target="../../customXml/item1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0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65.xml"/><Relationship Id="rId1" Type="http://schemas.openxmlformats.org/officeDocument/2006/relationships/customXml" Target="../../customXml/item13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customXml" Target="../../customXml/item14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customXml" Target="../../customXml/item15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7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customXml" Target="../../customXml/item1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3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2.xml"/><Relationship Id="rId1" Type="http://schemas.openxmlformats.org/officeDocument/2006/relationships/customXml" Target="../../customXml/item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customXml" Target="../../customXml/item3.xml"/><Relationship Id="rId4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customXml" Target="../../customXml/item4.xml"/><Relationship Id="rId4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2514600"/>
          </a:xfrm>
          <a:prstGeom prst="rect">
            <a:avLst/>
          </a:prstGeom>
          <a:solidFill>
            <a:srgbClr val="0D4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895600"/>
            <a:ext cx="10363200" cy="1169937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rgbClr val="0D426A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6665" y="4267200"/>
            <a:ext cx="8636000" cy="685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+mn-lt"/>
                <a:ea typeface="Arial" charset="0"/>
                <a:cs typeface="Arial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03537"/>
            <a:ext cx="9950476" cy="213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27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" type="twoObj" preserve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de-DE">
                <a:solidFill>
                  <a:srgbClr val="00646E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dtContent Placeholder 2 Id3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6737" y="1412874"/>
            <a:ext cx="5469263" cy="475297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dtContent Placeholder 3 Id4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0388" y="1412874"/>
            <a:ext cx="5469263" cy="475297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76680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,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3" name="cdtContent Placeholder 2 Id3"/>
          <p:cNvSpPr>
            <a:spLocks noGrp="1"/>
          </p:cNvSpPr>
          <p:nvPr>
            <p:ph sz="half" idx="1"/>
            <p:custDataLst>
              <p:tags r:id="rId1"/>
            </p:custDataLst>
          </p:nvPr>
        </p:nvSpPr>
        <p:spPr>
          <a:xfrm>
            <a:off x="626737" y="1412874"/>
            <a:ext cx="5469263" cy="475297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0"/>
          </p:nvPr>
        </p:nvSpPr>
        <p:spPr>
          <a:xfrm>
            <a:off x="6240387" y="1412876"/>
            <a:ext cx="5469151" cy="2303463"/>
          </a:xfrm>
        </p:spPr>
        <p:txBody>
          <a:bodyPr tIns="648000"/>
          <a:lstStyle>
            <a:lvl1pPr algn="ctr">
              <a:defRPr/>
            </a:lvl1pPr>
          </a:lstStyle>
          <a:p>
            <a:endParaRPr lang="fr-FR" dirty="0"/>
          </a:p>
        </p:txBody>
      </p:sp>
      <p:sp>
        <p:nvSpPr>
          <p:cNvPr id="6" name="Bildplatzhalter 4"/>
          <p:cNvSpPr>
            <a:spLocks noGrp="1"/>
          </p:cNvSpPr>
          <p:nvPr>
            <p:ph type="pic" sz="quarter" idx="11"/>
          </p:nvPr>
        </p:nvSpPr>
        <p:spPr>
          <a:xfrm>
            <a:off x="6240387" y="3860802"/>
            <a:ext cx="5469151" cy="2305049"/>
          </a:xfrm>
        </p:spPr>
        <p:txBody>
          <a:bodyPr tIns="648000"/>
          <a:lstStyle>
            <a:lvl1pPr algn="ctr">
              <a:defRPr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6096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" preserve="1" userDrawn="1">
  <p:cSld name="Two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6"/>
            <a:ext cx="8204689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26736" y="3860801"/>
            <a:ext cx="8204689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4082193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3598576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368113" y="1412874"/>
            <a:ext cx="3598126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8111525" y="1412874"/>
            <a:ext cx="3598126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904399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" type="fourObj" preserve="1">
  <p:cSld name="Four 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 sz="quarter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de-D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" name="cdtContent Placeholder 2 Id3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626737" y="1412877"/>
            <a:ext cx="5469263" cy="230346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dtContent Placeholder 3 Id4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240388" y="1412875"/>
            <a:ext cx="5469263" cy="23034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dtContent Placeholder 4 Id5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626737" y="3860801"/>
            <a:ext cx="5469263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Content Placeholder 5 Id6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40388" y="3860801"/>
            <a:ext cx="5469263" cy="23050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 lang="de-DE"/>
            </a:lvl1pPr>
            <a:lvl2pPr marL="179388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2pPr>
            <a:lvl3pPr marL="358775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3pPr>
            <a:lvl4pPr marL="538163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 smtClean="0"/>
            </a:lvl4pPr>
            <a:lvl5pPr marL="717550" marR="0" indent="-1778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Tx/>
              <a:buChar char="•"/>
              <a:tabLst/>
              <a:defRPr lang="de-DE"/>
            </a:lvl5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rgbClr val="879BAA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Textmasterformat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bearbeiten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1795416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 + Navigation" preserve="1" userDrawn="1">
  <p:cSld name="Free Content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5" name="cdtTextplatzhalter 13 Id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10414328" y="1412874"/>
            <a:ext cx="1295324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7584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 + Navigation" preserve="1" userDrawn="1">
  <p:cSld name="One object (large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8204689" cy="4752976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dtTextplatzhalter 13 Id5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10414328" y="1412874"/>
            <a:ext cx="1295324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716899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 + Navigation" preserve="1" userDrawn="1">
  <p:cSld name="One object (small)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6764477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10414328" y="1412874"/>
            <a:ext cx="1295324" cy="4752976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19518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s + Navigation" preserve="1" userDrawn="1">
  <p:cSld name="Two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7" y="1412874"/>
            <a:ext cx="4029901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801524" y="1412874"/>
            <a:ext cx="4029901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10414328" y="1412874"/>
            <a:ext cx="1295324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71010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 + Navigation" preserve="1" userDrawn="1">
  <p:cSld name="Three column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2590651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360650" y="1412874"/>
            <a:ext cx="2735350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240388" y="1412874"/>
            <a:ext cx="2591038" cy="4752977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7" name="cdtTextplatzhalter 13 Id7"/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10414328" y="1412874"/>
            <a:ext cx="1295324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763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76200" y="6705600"/>
            <a:ext cx="12268200" cy="166734"/>
          </a:xfrm>
          <a:prstGeom prst="rect">
            <a:avLst/>
          </a:prstGeom>
          <a:solidFill>
            <a:srgbClr val="00B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n>
                <a:noFill/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4638"/>
            <a:ext cx="10871200" cy="639762"/>
          </a:xfrm>
        </p:spPr>
        <p:txBody>
          <a:bodyPr/>
          <a:lstStyle>
            <a:lvl1pPr>
              <a:defRPr>
                <a:solidFill>
                  <a:srgbClr val="0D426A"/>
                </a:solidFill>
                <a:latin typeface="+mj-lt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1" y="1219201"/>
            <a:ext cx="10871199" cy="4648201"/>
          </a:xfrm>
        </p:spPr>
        <p:txBody>
          <a:bodyPr/>
          <a:lstStyle>
            <a:lvl1pPr>
              <a:defRPr>
                <a:latin typeface="+mj-lt"/>
                <a:ea typeface="Arial" charset="0"/>
                <a:cs typeface="Arial" charset="0"/>
              </a:defRPr>
            </a:lvl1pPr>
            <a:lvl2pPr>
              <a:defRPr>
                <a:latin typeface="+mj-lt"/>
                <a:ea typeface="Arial" charset="0"/>
                <a:cs typeface="Arial" charset="0"/>
              </a:defRPr>
            </a:lvl2pPr>
            <a:lvl3pPr>
              <a:defRPr>
                <a:latin typeface="+mj-lt"/>
                <a:ea typeface="Arial" charset="0"/>
                <a:cs typeface="Arial" charset="0"/>
              </a:defRPr>
            </a:lvl3pPr>
            <a:lvl4pPr>
              <a:defRPr>
                <a:latin typeface="+mj-lt"/>
                <a:ea typeface="Arial" charset="0"/>
                <a:cs typeface="Arial" charset="0"/>
              </a:defRPr>
            </a:lvl4pPr>
            <a:lvl5pPr>
              <a:defRPr>
                <a:latin typeface="+mj-lt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531AB713-9F61-4E47-A028-CFDFB3CE071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20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rows + Navigation" preserve="1" userDrawn="1">
  <p:cSld name="Two row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6"/>
            <a:ext cx="8204689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26736" y="3860801"/>
            <a:ext cx="8204689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dtTextplatzhalter 13 Id6"/>
          <p:cNvSpPr>
            <a:spLocks noGrp="1"/>
          </p:cNvSpPr>
          <p:nvPr>
            <p:ph type="body" sz="quarter" idx="14" hasCustomPrompt="1"/>
            <p:custDataLst>
              <p:tags r:id="rId5"/>
            </p:custDataLst>
          </p:nvPr>
        </p:nvSpPr>
        <p:spPr>
          <a:xfrm>
            <a:off x="10414328" y="1412874"/>
            <a:ext cx="1295324" cy="4752978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3366449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objects + Navigation" preserve="1" userDrawn="1">
  <p:cSld name="Four objects + Navig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7" y="1412877"/>
            <a:ext cx="4029901" cy="2303462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3" name="cdtContent Placeholder 12 Id13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801523" y="1412876"/>
            <a:ext cx="4029901" cy="2303463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2" name="cdtContent Placeholder 11 Id12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26737" y="3860800"/>
            <a:ext cx="4029901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5" name="cdtContent Placeholder 14 Id15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4801524" y="3860800"/>
            <a:ext cx="4029901" cy="2305050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cdtTextplatzhalter 13 Id10"/>
          <p:cNvSpPr>
            <a:spLocks noGrp="1"/>
          </p:cNvSpPr>
          <p:nvPr>
            <p:ph type="body" sz="quarter" idx="16" hasCustomPrompt="1"/>
            <p:custDataLst>
              <p:tags r:id="rId7"/>
            </p:custDataLst>
          </p:nvPr>
        </p:nvSpPr>
        <p:spPr>
          <a:xfrm>
            <a:off x="10414328" y="1412874"/>
            <a:ext cx="1295324" cy="4752977"/>
          </a:xfrm>
        </p:spPr>
        <p:txBody>
          <a:bodyPr/>
          <a:lstStyle>
            <a:lvl1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70000"/>
              <a:buFont typeface="Arial" pitchFamily="34" charset="0"/>
              <a:buChar char="►"/>
              <a:defRPr sz="1200">
                <a:solidFill>
                  <a:srgbClr val="879BAA"/>
                </a:solidFill>
              </a:defRPr>
            </a:lvl1pPr>
            <a:lvl2pPr marL="144000" indent="-144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Tx/>
              <a:buSzPct val="70000"/>
              <a:buFont typeface="Arial" pitchFamily="34" charset="0"/>
              <a:buChar char="►"/>
              <a:defRPr sz="1200">
                <a:solidFill>
                  <a:srgbClr val="641946"/>
                </a:solidFill>
              </a:defRPr>
            </a:lvl2pPr>
            <a:lvl3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rgbClr val="879BAA"/>
                </a:solidFill>
              </a:defRPr>
            </a:lvl3pPr>
            <a:lvl4pPr marL="288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rgbClr val="641946"/>
                </a:solidFill>
              </a:defRPr>
            </a:lvl4pPr>
            <a:lvl5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SzPct val="70000"/>
              <a:buFont typeface="Arial" pitchFamily="34" charset="0"/>
              <a:buChar char="►"/>
              <a:defRPr sz="1000">
                <a:solidFill>
                  <a:schemeClr val="accent1"/>
                </a:solidFill>
              </a:defRPr>
            </a:lvl5pPr>
            <a:lvl6pPr marL="432000" indent="-1440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70000"/>
              <a:buFont typeface="Arial" pitchFamily="34" charset="0"/>
              <a:buChar char="►"/>
              <a:defRPr sz="1000">
                <a:solidFill>
                  <a:schemeClr val="accent4"/>
                </a:solidFill>
              </a:defRPr>
            </a:lvl6pPr>
          </a:lstStyle>
          <a:p>
            <a:pPr lvl="0"/>
            <a:r>
              <a:rPr lang="en-US" noProof="0" dirty="0" smtClean="0"/>
              <a:t>Click to edit the navigation text</a:t>
            </a:r>
          </a:p>
          <a:p>
            <a:pPr lvl="1"/>
            <a:r>
              <a:rPr lang="en-US" noProof="0" dirty="0" smtClean="0"/>
              <a:t>active chapter</a:t>
            </a:r>
          </a:p>
          <a:p>
            <a:pPr lvl="2"/>
            <a:r>
              <a:rPr lang="en-US" noProof="0" dirty="0" smtClean="0"/>
              <a:t>subchapter</a:t>
            </a:r>
          </a:p>
          <a:p>
            <a:pPr lvl="3"/>
            <a:r>
              <a:rPr lang="en-US" noProof="0" dirty="0" smtClean="0"/>
              <a:t>active subchapter</a:t>
            </a:r>
          </a:p>
          <a:p>
            <a:pPr lvl="4"/>
            <a:r>
              <a:rPr lang="en-US" noProof="0" dirty="0" smtClean="0"/>
              <a:t>subchapter</a:t>
            </a:r>
          </a:p>
          <a:p>
            <a:pPr lvl="5"/>
            <a:r>
              <a:rPr lang="en-US" noProof="0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721673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lo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 descr="C:\Users\FEEDBA~1\AppData\Local\Temp\vmware-feedbackuser\VMwareDnD\7f1592ca\7159_Background_DL_160113-2-01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r="147"/>
          <a:stretch/>
        </p:blipFill>
        <p:spPr bwMode="auto">
          <a:xfrm>
            <a:off x="0" y="-27384"/>
            <a:ext cx="12226432" cy="693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dtRectangle 115 Id57350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 bwMode="ltGray">
          <a:xfrm>
            <a:off x="626736" y="4631733"/>
            <a:ext cx="6476627" cy="1170763"/>
          </a:xfrm>
          <a:gradFill>
            <a:gsLst>
              <a:gs pos="83000">
                <a:srgbClr val="0099B0">
                  <a:alpha val="85000"/>
                </a:srgbClr>
              </a:gs>
              <a:gs pos="50000">
                <a:srgbClr val="009999">
                  <a:alpha val="85000"/>
                </a:srgbClr>
              </a:gs>
              <a:gs pos="0">
                <a:srgbClr val="50BEBE">
                  <a:alpha val="85000"/>
                </a:srgbClr>
              </a:gs>
              <a:gs pos="100000">
                <a:srgbClr val="0099CB">
                  <a:alpha val="85000"/>
                </a:srgbClr>
              </a:gs>
            </a:gsLst>
            <a:lin ang="0" scaled="0"/>
          </a:gradFill>
        </p:spPr>
        <p:txBody>
          <a:bodyPr wrap="square" lIns="216000" tIns="90000" rIns="216000" bIns="216000" anchor="b" anchorCtr="0">
            <a:spAutoFit/>
          </a:bodyPr>
          <a:lstStyle>
            <a:lvl1pPr>
              <a:defRPr sz="2800" smtClean="0">
                <a:solidFill>
                  <a:srgbClr val="FFFFFF"/>
                </a:solidFill>
                <a:latin typeface="Arial" pitchFamily="34" charset="0"/>
              </a:defRPr>
            </a:lvl1pPr>
          </a:lstStyle>
          <a:p>
            <a:r>
              <a:rPr lang="en-US" dirty="0" err="1" smtClean="0"/>
              <a:t>Titelmasterformat</a:t>
            </a:r>
            <a:r>
              <a:rPr lang="en-US" dirty="0" smtClean="0"/>
              <a:t> </a:t>
            </a:r>
            <a:r>
              <a:rPr lang="en-US" dirty="0" err="1" smtClean="0"/>
              <a:t>durch</a:t>
            </a:r>
            <a:r>
              <a:rPr lang="en-US" dirty="0" smtClean="0"/>
              <a:t> </a:t>
            </a:r>
            <a:r>
              <a:rPr lang="en-US" dirty="0" err="1" smtClean="0"/>
              <a:t>Klicken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</p:txBody>
      </p:sp>
      <p:sp>
        <p:nvSpPr>
          <p:cNvPr id="4" name="cdtText Box 101 Id11"/>
          <p:cNvSpPr txBox="1"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6096000" y="0"/>
            <a:ext cx="1587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36000" rIns="0" bIns="0">
            <a:no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sz="1100" b="1" dirty="0">
              <a:solidFill>
                <a:srgbClr val="990000"/>
              </a:solidFill>
              <a:ea typeface="ＭＳ Ｐゴシック" charset="-128"/>
            </a:endParaRPr>
          </a:p>
        </p:txBody>
      </p:sp>
      <p:pic>
        <p:nvPicPr>
          <p:cNvPr id="7" name="Grafik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775" y="324000"/>
            <a:ext cx="2158876" cy="913804"/>
          </a:xfrm>
          <a:prstGeom prst="rect">
            <a:avLst/>
          </a:prstGeom>
        </p:spPr>
      </p:pic>
      <p:sp>
        <p:nvSpPr>
          <p:cNvPr id="8" name="Textplatzhalter 57343"/>
          <p:cNvSpPr>
            <a:spLocks noGrp="1"/>
          </p:cNvSpPr>
          <p:nvPr>
            <p:ph type="body" sz="quarter" idx="12" hasCustomPrompt="1"/>
          </p:nvPr>
        </p:nvSpPr>
        <p:spPr>
          <a:xfrm>
            <a:off x="626736" y="5907600"/>
            <a:ext cx="6476627" cy="324000"/>
          </a:xfrm>
          <a:solidFill>
            <a:schemeClr val="bg1">
              <a:alpha val="85000"/>
            </a:schemeClr>
          </a:solidFill>
        </p:spPr>
        <p:txBody>
          <a:bodyPr lIns="216000" tIns="90000" rIns="216000" bIns="46800"/>
          <a:lstStyle>
            <a:lvl1pPr algn="r">
              <a:lnSpc>
                <a:spcPct val="100000"/>
              </a:lnSpc>
              <a:defRPr sz="1000" b="1"/>
            </a:lvl1pPr>
            <a:lvl2pPr marL="1588" indent="0">
              <a:buNone/>
              <a:defRPr/>
            </a:lvl2pPr>
          </a:lstStyle>
          <a:p>
            <a:pPr lvl="0"/>
            <a:r>
              <a:rPr lang="de-DE" dirty="0" smtClean="0"/>
              <a:t>attendmia.com</a:t>
            </a:r>
          </a:p>
        </p:txBody>
      </p:sp>
      <p:sp>
        <p:nvSpPr>
          <p:cNvPr id="11" name="Textplatzhalter 57343"/>
          <p:cNvSpPr>
            <a:spLocks noGrp="1"/>
          </p:cNvSpPr>
          <p:nvPr>
            <p:ph type="body" sz="quarter" idx="13" hasCustomPrompt="1"/>
          </p:nvPr>
        </p:nvSpPr>
        <p:spPr>
          <a:xfrm>
            <a:off x="626737" y="5907600"/>
            <a:ext cx="2878325" cy="324000"/>
          </a:xfrm>
        </p:spPr>
        <p:txBody>
          <a:bodyPr lIns="216000" tIns="90000" rIns="0" bIns="46800"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 sz="1000" b="1"/>
            </a:lvl1pPr>
            <a:lvl2pPr marL="1588" indent="0">
              <a:buNone/>
              <a:defRPr/>
            </a:lvl2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 typeface="Arial" pitchFamily="34" charset="0"/>
              <a:buNone/>
              <a:tabLst/>
              <a:defRPr/>
            </a:pPr>
            <a:r>
              <a:rPr lang="de-DE" dirty="0" err="1" smtClean="0"/>
              <a:t>Unrestricted</a:t>
            </a:r>
            <a:r>
              <a:rPr lang="de-DE" dirty="0" smtClean="0"/>
              <a:t> </a:t>
            </a:r>
            <a:r>
              <a:rPr lang="de-DE" sz="1000" b="1" dirty="0" smtClean="0">
                <a:solidFill>
                  <a:srgbClr val="000000"/>
                </a:solidFill>
              </a:rPr>
              <a:t>© Siemens 2019</a:t>
            </a:r>
          </a:p>
        </p:txBody>
      </p:sp>
      <p:grpSp>
        <p:nvGrpSpPr>
          <p:cNvPr id="33" name="Gruppieren 32"/>
          <p:cNvGrpSpPr/>
          <p:nvPr userDrawn="1"/>
        </p:nvGrpSpPr>
        <p:grpSpPr>
          <a:xfrm>
            <a:off x="-215888" y="-216000"/>
            <a:ext cx="12622226" cy="7290000"/>
            <a:chOff x="-216000" y="-216000"/>
            <a:chExt cx="12628800" cy="7290000"/>
          </a:xfrm>
        </p:grpSpPr>
        <p:cxnSp>
          <p:nvCxnSpPr>
            <p:cNvPr id="34" name="Gerade Verbindung 33"/>
            <p:cNvCxnSpPr/>
            <p:nvPr userDrawn="1"/>
          </p:nvCxnSpPr>
          <p:spPr bwMode="auto">
            <a:xfrm>
              <a:off x="627063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Gerade Verbindung 34"/>
            <p:cNvCxnSpPr/>
            <p:nvPr userDrawn="1"/>
          </p:nvCxnSpPr>
          <p:spPr bwMode="auto">
            <a:xfrm>
              <a:off x="6099175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Gerade Verbindung 35"/>
            <p:cNvCxnSpPr/>
            <p:nvPr userDrawn="1"/>
          </p:nvCxnSpPr>
          <p:spPr bwMode="auto">
            <a:xfrm>
              <a:off x="6242050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Gerade Verbindung 36"/>
            <p:cNvCxnSpPr/>
            <p:nvPr userDrawn="1"/>
          </p:nvCxnSpPr>
          <p:spPr bwMode="auto">
            <a:xfrm>
              <a:off x="8835479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Gerade Verbindung 37"/>
            <p:cNvCxnSpPr/>
            <p:nvPr userDrawn="1"/>
          </p:nvCxnSpPr>
          <p:spPr bwMode="auto">
            <a:xfrm>
              <a:off x="11715750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Gerade Verbindung 38"/>
            <p:cNvCxnSpPr/>
            <p:nvPr userDrawn="1"/>
          </p:nvCxnSpPr>
          <p:spPr bwMode="auto">
            <a:xfrm rot="5400000">
              <a:off x="12322800" y="242887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Gerade Verbindung 39"/>
            <p:cNvCxnSpPr/>
            <p:nvPr userDrawn="1"/>
          </p:nvCxnSpPr>
          <p:spPr bwMode="auto">
            <a:xfrm rot="5400000">
              <a:off x="12322800" y="891075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Gerade Verbindung 40"/>
            <p:cNvCxnSpPr/>
            <p:nvPr userDrawn="1"/>
          </p:nvCxnSpPr>
          <p:spPr bwMode="auto">
            <a:xfrm rot="5400000">
              <a:off x="12322800" y="1322776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Gerade Verbindung 41"/>
            <p:cNvCxnSpPr/>
            <p:nvPr userDrawn="1"/>
          </p:nvCxnSpPr>
          <p:spPr bwMode="auto">
            <a:xfrm rot="5400000">
              <a:off x="12322800" y="36252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Gerade Verbindung 42"/>
            <p:cNvCxnSpPr/>
            <p:nvPr userDrawn="1"/>
          </p:nvCxnSpPr>
          <p:spPr bwMode="auto">
            <a:xfrm rot="5400000">
              <a:off x="12322800" y="37656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Gerade Verbindung 43"/>
            <p:cNvCxnSpPr/>
            <p:nvPr userDrawn="1"/>
          </p:nvCxnSpPr>
          <p:spPr bwMode="auto">
            <a:xfrm rot="5400000">
              <a:off x="12322800" y="60768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Gerade Verbindung 44"/>
            <p:cNvCxnSpPr/>
            <p:nvPr userDrawn="1"/>
          </p:nvCxnSpPr>
          <p:spPr bwMode="auto">
            <a:xfrm>
              <a:off x="627063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" name="Gerade Verbindung 45"/>
            <p:cNvCxnSpPr/>
            <p:nvPr userDrawn="1"/>
          </p:nvCxnSpPr>
          <p:spPr bwMode="auto">
            <a:xfrm>
              <a:off x="6099175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Gerade Verbindung 46"/>
            <p:cNvCxnSpPr/>
            <p:nvPr userDrawn="1"/>
          </p:nvCxnSpPr>
          <p:spPr bwMode="auto">
            <a:xfrm>
              <a:off x="6242050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Gerade Verbindung 47"/>
            <p:cNvCxnSpPr/>
            <p:nvPr userDrawn="1"/>
          </p:nvCxnSpPr>
          <p:spPr bwMode="auto">
            <a:xfrm>
              <a:off x="8835479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Gerade Verbindung 48"/>
            <p:cNvCxnSpPr/>
            <p:nvPr userDrawn="1"/>
          </p:nvCxnSpPr>
          <p:spPr bwMode="auto">
            <a:xfrm>
              <a:off x="11715750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Gerade Verbindung 49"/>
            <p:cNvCxnSpPr/>
            <p:nvPr userDrawn="1"/>
          </p:nvCxnSpPr>
          <p:spPr bwMode="auto">
            <a:xfrm rot="5400000">
              <a:off x="-126000" y="242887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Gerade Verbindung 50"/>
            <p:cNvCxnSpPr/>
            <p:nvPr userDrawn="1"/>
          </p:nvCxnSpPr>
          <p:spPr bwMode="auto">
            <a:xfrm rot="5400000">
              <a:off x="-126000" y="891075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Gerade Verbindung 51"/>
            <p:cNvCxnSpPr/>
            <p:nvPr userDrawn="1"/>
          </p:nvCxnSpPr>
          <p:spPr bwMode="auto">
            <a:xfrm rot="5400000">
              <a:off x="-126000" y="1322776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Gerade Verbindung 52"/>
            <p:cNvCxnSpPr/>
            <p:nvPr userDrawn="1"/>
          </p:nvCxnSpPr>
          <p:spPr bwMode="auto">
            <a:xfrm rot="5400000">
              <a:off x="-126000" y="36252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Gerade Verbindung 53"/>
            <p:cNvCxnSpPr/>
            <p:nvPr userDrawn="1"/>
          </p:nvCxnSpPr>
          <p:spPr bwMode="auto">
            <a:xfrm rot="5400000">
              <a:off x="-126000" y="37656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Gerade Verbindung 54"/>
            <p:cNvCxnSpPr/>
            <p:nvPr userDrawn="1"/>
          </p:nvCxnSpPr>
          <p:spPr bwMode="auto">
            <a:xfrm rot="5400000">
              <a:off x="-126000" y="60768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Group 1"/>
          <p:cNvGrpSpPr/>
          <p:nvPr userDrawn="1"/>
        </p:nvGrpSpPr>
        <p:grpSpPr>
          <a:xfrm>
            <a:off x="738503" y="3730747"/>
            <a:ext cx="9751624" cy="494044"/>
            <a:chOff x="738887" y="3730747"/>
            <a:chExt cx="9756703" cy="494044"/>
          </a:xfrm>
        </p:grpSpPr>
        <p:pic>
          <p:nvPicPr>
            <p:cNvPr id="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38887" y="3730747"/>
              <a:ext cx="2367656" cy="493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Content Placeholder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9039" y="3746581"/>
              <a:ext cx="2295408" cy="478210"/>
            </a:xfrm>
            <a:prstGeom prst="rect">
              <a:avLst/>
            </a:prstGeom>
          </p:spPr>
        </p:pic>
        <p:pic>
          <p:nvPicPr>
            <p:cNvPr id="58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80030" y="3730747"/>
              <a:ext cx="2367656" cy="4932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Content Placeholder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0182" y="3746581"/>
              <a:ext cx="2295408" cy="478210"/>
            </a:xfrm>
            <a:prstGeom prst="rect">
              <a:avLst/>
            </a:prstGeom>
          </p:spPr>
        </p:pic>
      </p:grpSp>
      <p:cxnSp>
        <p:nvCxnSpPr>
          <p:cNvPr id="60" name="Straight Connector 59"/>
          <p:cNvCxnSpPr/>
          <p:nvPr/>
        </p:nvCxnSpPr>
        <p:spPr bwMode="auto">
          <a:xfrm>
            <a:off x="10666132" y="4249658"/>
            <a:ext cx="1489887" cy="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/>
          <p:nvPr/>
        </p:nvCxnSpPr>
        <p:spPr bwMode="auto">
          <a:xfrm>
            <a:off x="10666132" y="4091357"/>
            <a:ext cx="1489887" cy="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/>
          <p:nvPr/>
        </p:nvCxnSpPr>
        <p:spPr bwMode="auto">
          <a:xfrm>
            <a:off x="-35981" y="3515293"/>
            <a:ext cx="608224" cy="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/>
          <p:nvPr/>
        </p:nvCxnSpPr>
        <p:spPr bwMode="auto">
          <a:xfrm>
            <a:off x="-35981" y="3356992"/>
            <a:ext cx="608224" cy="0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04230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+ Index" preserve="1" userDrawn="1">
  <p:cSld name="Text + 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13" name="cdtText Placeholder 12 Id1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7823292" y="1412874"/>
            <a:ext cx="3885890" cy="4752976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dtTextplatzhalter 12 Id5"/>
          <p:cNvSpPr>
            <a:spLocks noGrp="1"/>
          </p:cNvSpPr>
          <p:nvPr>
            <p:ph type="body" sz="quarter" idx="14" hasCustomPrompt="1"/>
            <p:custDataLst>
              <p:tags r:id="rId4"/>
            </p:custDataLst>
          </p:nvPr>
        </p:nvSpPr>
        <p:spPr bwMode="auto">
          <a:xfrm>
            <a:off x="1433" y="1412874"/>
            <a:ext cx="7535430" cy="4752976"/>
          </a:xfrm>
          <a:solidFill>
            <a:srgbClr val="D7D7CD"/>
          </a:solidFill>
        </p:spPr>
        <p:txBody>
          <a:bodyPr lIns="252000" tIns="144000" rIns="482400" bIns="144000"/>
          <a:lstStyle>
            <a:lvl1pPr marL="0" inden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Font typeface="Arial" pitchFamily="34" charset="0"/>
              <a:buNone/>
              <a:tabLst>
                <a:tab pos="5359400" algn="r"/>
              </a:tabLst>
              <a:defRPr>
                <a:solidFill>
                  <a:srgbClr val="000000"/>
                </a:solidFill>
              </a:defRPr>
            </a:lvl1pPr>
            <a:lvl2pPr marL="177800" indent="-176213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2pPr>
            <a:lvl3pPr marL="177800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>
                <a:solidFill>
                  <a:srgbClr val="000000"/>
                </a:solidFill>
              </a:defRPr>
            </a:lvl3pPr>
            <a:lvl4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0">
                <a:solidFill>
                  <a:srgbClr val="000000"/>
                </a:solidFill>
              </a:defRPr>
            </a:lvl4pPr>
            <a:lvl5pPr marL="357188" indent="-1778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 baseline="0">
                <a:solidFill>
                  <a:srgbClr val="000000"/>
                </a:solidFill>
              </a:defRPr>
            </a:lvl5pPr>
            <a:lvl6pPr marL="360363" indent="-180975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itchFamily="34" charset="0"/>
              <a:buChar char="•"/>
              <a:tabLst>
                <a:tab pos="5359400" algn="r"/>
              </a:tabLst>
              <a:defRPr b="1"/>
            </a:lvl6pPr>
          </a:lstStyle>
          <a:p>
            <a:pPr lvl="0"/>
            <a:r>
              <a:rPr lang="en-US" dirty="0" smtClean="0"/>
              <a:t>Click to edit the </a:t>
            </a:r>
            <a:r>
              <a:rPr lang="en-US" dirty="0" err="1" smtClean="0"/>
              <a:t>toc</a:t>
            </a:r>
            <a:r>
              <a:rPr lang="en-US" dirty="0" smtClean="0"/>
              <a:t> / contact</a:t>
            </a:r>
          </a:p>
          <a:p>
            <a:pPr lvl="1"/>
            <a:r>
              <a:rPr lang="en-US" dirty="0" smtClean="0"/>
              <a:t>chapter</a:t>
            </a:r>
          </a:p>
          <a:p>
            <a:pPr lvl="2"/>
            <a:r>
              <a:rPr lang="en-US" dirty="0" smtClean="0"/>
              <a:t>active chapter</a:t>
            </a:r>
          </a:p>
          <a:p>
            <a:pPr lvl="3"/>
            <a:r>
              <a:rPr lang="en-US" dirty="0" smtClean="0"/>
              <a:t>subchapter</a:t>
            </a:r>
          </a:p>
          <a:p>
            <a:pPr lvl="4"/>
            <a:r>
              <a:rPr lang="en-US" dirty="0" smtClean="0"/>
              <a:t>active subchapter</a:t>
            </a:r>
            <a:endParaRPr lang="en-US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39985497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ee Content" type="titleOnly" preserve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de-D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Titelmasterformat durch Klicken bearbeiten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4238272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0" y="1412876"/>
            <a:ext cx="12190451" cy="4752974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616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large image withou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fr-FR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0" y="1414800"/>
            <a:ext cx="12190451" cy="5443200"/>
          </a:xfrm>
        </p:spPr>
        <p:txBody>
          <a:bodyPr tIns="1800000"/>
          <a:lstStyle>
            <a:lvl1pPr algn="ctr">
              <a:defRPr/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1410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large)" type="obj" preserve="1">
  <p:cSld name="One object (lar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8204689" cy="4752976"/>
          </a:xfrm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3881253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object (small)" type="obj" preserve="1">
  <p:cSld name="One object (smal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dtTitle 1 Id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0" y="1"/>
            <a:ext cx="12192000" cy="1268413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cdtContent Placeholder 2 Id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6736" y="1412874"/>
            <a:ext cx="6764477" cy="4752976"/>
          </a:xfrm>
        </p:spPr>
        <p:txBody>
          <a:bodyPr/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val="2853391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26" Type="http://schemas.openxmlformats.org/officeDocument/2006/relationships/tags" Target="../tags/tag6.xml"/><Relationship Id="rId39" Type="http://schemas.openxmlformats.org/officeDocument/2006/relationships/tags" Target="../tags/tag19.xml"/><Relationship Id="rId3" Type="http://schemas.openxmlformats.org/officeDocument/2006/relationships/slideLayout" Target="../slideLayouts/slideLayout5.xml"/><Relationship Id="rId21" Type="http://schemas.openxmlformats.org/officeDocument/2006/relationships/tags" Target="../tags/tag1.xml"/><Relationship Id="rId34" Type="http://schemas.openxmlformats.org/officeDocument/2006/relationships/tags" Target="../tags/tag14.xml"/><Relationship Id="rId42" Type="http://schemas.openxmlformats.org/officeDocument/2006/relationships/tags" Target="../tags/tag22.xml"/><Relationship Id="rId47" Type="http://schemas.openxmlformats.org/officeDocument/2006/relationships/image" Target="../media/image3.jpeg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5" Type="http://schemas.openxmlformats.org/officeDocument/2006/relationships/tags" Target="../tags/tag5.xml"/><Relationship Id="rId33" Type="http://schemas.openxmlformats.org/officeDocument/2006/relationships/tags" Target="../tags/tag13.xml"/><Relationship Id="rId38" Type="http://schemas.openxmlformats.org/officeDocument/2006/relationships/tags" Target="../tags/tag18.xml"/><Relationship Id="rId46" Type="http://schemas.openxmlformats.org/officeDocument/2006/relationships/tags" Target="../tags/tag26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theme" Target="../theme/theme2.xml"/><Relationship Id="rId29" Type="http://schemas.openxmlformats.org/officeDocument/2006/relationships/tags" Target="../tags/tag9.xml"/><Relationship Id="rId41" Type="http://schemas.openxmlformats.org/officeDocument/2006/relationships/tags" Target="../tags/tag21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ags" Target="../tags/tag4.xml"/><Relationship Id="rId32" Type="http://schemas.openxmlformats.org/officeDocument/2006/relationships/tags" Target="../tags/tag12.xml"/><Relationship Id="rId37" Type="http://schemas.openxmlformats.org/officeDocument/2006/relationships/tags" Target="../tags/tag17.xml"/><Relationship Id="rId40" Type="http://schemas.openxmlformats.org/officeDocument/2006/relationships/tags" Target="../tags/tag20.xml"/><Relationship Id="rId45" Type="http://schemas.openxmlformats.org/officeDocument/2006/relationships/tags" Target="../tags/tag25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tags" Target="../tags/tag3.xml"/><Relationship Id="rId28" Type="http://schemas.openxmlformats.org/officeDocument/2006/relationships/tags" Target="../tags/tag8.xml"/><Relationship Id="rId36" Type="http://schemas.openxmlformats.org/officeDocument/2006/relationships/tags" Target="../tags/tag16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31" Type="http://schemas.openxmlformats.org/officeDocument/2006/relationships/tags" Target="../tags/tag11.xml"/><Relationship Id="rId44" Type="http://schemas.openxmlformats.org/officeDocument/2006/relationships/tags" Target="../tags/tag24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tags" Target="../tags/tag2.xml"/><Relationship Id="rId27" Type="http://schemas.openxmlformats.org/officeDocument/2006/relationships/tags" Target="../tags/tag7.xml"/><Relationship Id="rId30" Type="http://schemas.openxmlformats.org/officeDocument/2006/relationships/tags" Target="../tags/tag10.xml"/><Relationship Id="rId35" Type="http://schemas.openxmlformats.org/officeDocument/2006/relationships/tags" Target="../tags/tag15.xml"/><Relationship Id="rId43" Type="http://schemas.openxmlformats.org/officeDocument/2006/relationships/tags" Target="../tags/tag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6356351"/>
            <a:ext cx="1219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AB713-9F61-4E47-A028-CFDFB3CE0711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096000"/>
            <a:ext cx="284131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0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D426A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cdtRectangle 115 Id3078"/>
          <p:cNvSpPr>
            <a:spLocks noGrp="1" noChangeArrowheads="1"/>
          </p:cNvSpPr>
          <p:nvPr>
            <p:ph type="title"/>
            <p:custDataLst>
              <p:tags r:id="rId21"/>
            </p:custDataLst>
          </p:nvPr>
        </p:nvSpPr>
        <p:spPr bwMode="auto">
          <a:xfrm>
            <a:off x="0" y="1"/>
            <a:ext cx="12192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Headline, Arial Bold, 22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3079" name="cdtRectangle 116 Id3079"/>
          <p:cNvSpPr>
            <a:spLocks noGrp="1" noChangeArrowheads="1"/>
          </p:cNvSpPr>
          <p:nvPr>
            <p:ph type="body" idx="1"/>
            <p:custDataLst>
              <p:tags r:id="rId22"/>
            </p:custDataLst>
          </p:nvPr>
        </p:nvSpPr>
        <p:spPr bwMode="auto">
          <a:xfrm>
            <a:off x="626736" y="1412874"/>
            <a:ext cx="8204689" cy="475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Textmasterformat</a:t>
            </a:r>
            <a:r>
              <a:rPr lang="en-US" dirty="0" smtClean="0"/>
              <a:t> </a:t>
            </a:r>
            <a:r>
              <a:rPr lang="en-US" dirty="0" err="1" smtClean="0"/>
              <a:t>bearbeiten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3072" name="cdtMasterTags_CL1 Id3072"/>
          <p:cNvCxnSpPr/>
          <p:nvPr userDrawn="1">
            <p:custDataLst>
              <p:tags r:id="rId2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" name="cdtMasterTags_CL2 Id3073"/>
          <p:cNvCxnSpPr/>
          <p:nvPr userDrawn="1">
            <p:custDataLst>
              <p:tags r:id="rId2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" name="cdtMasterTags_CL3 Id3074"/>
          <p:cNvCxnSpPr/>
          <p:nvPr userDrawn="1">
            <p:custDataLst>
              <p:tags r:id="rId25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5" name="cdtMasterTags_CL4 Id3075"/>
          <p:cNvCxnSpPr/>
          <p:nvPr userDrawn="1">
            <p:custDataLst>
              <p:tags r:id="rId26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6" name="cdtMasterTags_CL5 Id3076"/>
          <p:cNvCxnSpPr/>
          <p:nvPr userDrawn="1">
            <p:custDataLst>
              <p:tags r:id="rId27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7" name="cdtMasterTags_CL6 Id3077"/>
          <p:cNvCxnSpPr/>
          <p:nvPr userDrawn="1">
            <p:custDataLst>
              <p:tags r:id="rId28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0" name="cdtMasterTags_CL7 Id3080"/>
          <p:cNvCxnSpPr/>
          <p:nvPr userDrawn="1">
            <p:custDataLst>
              <p:tags r:id="rId29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1" name="cdtMasterTags_CL8 Id3081"/>
          <p:cNvCxnSpPr/>
          <p:nvPr userDrawn="1">
            <p:custDataLst>
              <p:tags r:id="rId30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2" name="cdtMasterTags_CL9 Id3082"/>
          <p:cNvCxnSpPr/>
          <p:nvPr userDrawn="1">
            <p:custDataLst>
              <p:tags r:id="rId31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3" name="cdtMasterTags_CL10 Id3083"/>
          <p:cNvCxnSpPr/>
          <p:nvPr userDrawn="1">
            <p:custDataLst>
              <p:tags r:id="rId32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4" name="cdtMasterTags_CL11 Id3084"/>
          <p:cNvCxnSpPr/>
          <p:nvPr userDrawn="1">
            <p:custDataLst>
              <p:tags r:id="rId3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5" name="cdtMasterTags_CL12 Id3085"/>
          <p:cNvCxnSpPr/>
          <p:nvPr userDrawn="1">
            <p:custDataLst>
              <p:tags r:id="rId3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6" name="cdtMasterTags_CL13 Id3086"/>
          <p:cNvCxnSpPr/>
          <p:nvPr userDrawn="1">
            <p:custDataLst>
              <p:tags r:id="rId35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7" name="cdtMasterTags_CL14 Id3087"/>
          <p:cNvCxnSpPr/>
          <p:nvPr userDrawn="1">
            <p:custDataLst>
              <p:tags r:id="rId36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8" name="cdtMasterTags_CL15 Id3088"/>
          <p:cNvCxnSpPr/>
          <p:nvPr userDrawn="1">
            <p:custDataLst>
              <p:tags r:id="rId37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89" name="cdtMasterTags_CL16 Id3089"/>
          <p:cNvCxnSpPr/>
          <p:nvPr userDrawn="1">
            <p:custDataLst>
              <p:tags r:id="rId38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0" name="cdtMasterTags_CL17 Id3090"/>
          <p:cNvCxnSpPr/>
          <p:nvPr userDrawn="1">
            <p:custDataLst>
              <p:tags r:id="rId39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1" name="cdtMasterTags_CL18 Id3091"/>
          <p:cNvCxnSpPr/>
          <p:nvPr userDrawn="1">
            <p:custDataLst>
              <p:tags r:id="rId40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2" name="cdtMasterTags_CL19 Id3092"/>
          <p:cNvCxnSpPr/>
          <p:nvPr userDrawn="1">
            <p:custDataLst>
              <p:tags r:id="rId41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3" name="cdtMasterTags_CL20 Id3093"/>
          <p:cNvCxnSpPr/>
          <p:nvPr userDrawn="1">
            <p:custDataLst>
              <p:tags r:id="rId42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4" name="cdtMasterTags_CL21 Id3094"/>
          <p:cNvCxnSpPr/>
          <p:nvPr userDrawn="1">
            <p:custDataLst>
              <p:tags r:id="rId43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5" name="cdtMasterTags_CL22 Id3095"/>
          <p:cNvCxnSpPr/>
          <p:nvPr userDrawn="1">
            <p:custDataLst>
              <p:tags r:id="rId4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96" name="cdtMasterTags"/>
          <p:cNvCxnSpPr/>
          <p:nvPr userDrawn="1">
            <p:custDataLst>
              <p:tags r:id="rId45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4" name="Picture 3"/>
          <p:cNvPicPr>
            <a:picLocks noChangeAspect="1" noChangeArrowheads="1"/>
          </p:cNvPicPr>
          <p:nvPr userDrawn="1"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50634" y="188640"/>
            <a:ext cx="2231037" cy="944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uppieren 1"/>
          <p:cNvGrpSpPr/>
          <p:nvPr userDrawn="1"/>
        </p:nvGrpSpPr>
        <p:grpSpPr>
          <a:xfrm>
            <a:off x="-215888" y="-216000"/>
            <a:ext cx="12622226" cy="7290000"/>
            <a:chOff x="-216000" y="-216000"/>
            <a:chExt cx="12628800" cy="7290000"/>
          </a:xfrm>
        </p:grpSpPr>
        <p:cxnSp>
          <p:nvCxnSpPr>
            <p:cNvPr id="3" name="Gerade Verbindung 2"/>
            <p:cNvCxnSpPr/>
            <p:nvPr userDrawn="1"/>
          </p:nvCxnSpPr>
          <p:spPr bwMode="auto">
            <a:xfrm>
              <a:off x="627063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Gerade Verbindung 35"/>
            <p:cNvCxnSpPr/>
            <p:nvPr userDrawn="1"/>
          </p:nvCxnSpPr>
          <p:spPr bwMode="auto">
            <a:xfrm>
              <a:off x="6099175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Gerade Verbindung 36"/>
            <p:cNvCxnSpPr/>
            <p:nvPr userDrawn="1"/>
          </p:nvCxnSpPr>
          <p:spPr bwMode="auto">
            <a:xfrm>
              <a:off x="6242050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Gerade Verbindung 37"/>
            <p:cNvCxnSpPr/>
            <p:nvPr userDrawn="1"/>
          </p:nvCxnSpPr>
          <p:spPr bwMode="auto">
            <a:xfrm>
              <a:off x="8835479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Gerade Verbindung 38"/>
            <p:cNvCxnSpPr/>
            <p:nvPr userDrawn="1"/>
          </p:nvCxnSpPr>
          <p:spPr bwMode="auto">
            <a:xfrm>
              <a:off x="11715750" y="-216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Gerade Verbindung 39"/>
            <p:cNvCxnSpPr/>
            <p:nvPr userDrawn="1"/>
          </p:nvCxnSpPr>
          <p:spPr bwMode="auto">
            <a:xfrm rot="5400000">
              <a:off x="12322800" y="242887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Gerade Verbindung 40"/>
            <p:cNvCxnSpPr/>
            <p:nvPr userDrawn="1"/>
          </p:nvCxnSpPr>
          <p:spPr bwMode="auto">
            <a:xfrm rot="5400000">
              <a:off x="12322800" y="891075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" name="Gerade Verbindung 41"/>
            <p:cNvCxnSpPr/>
            <p:nvPr userDrawn="1"/>
          </p:nvCxnSpPr>
          <p:spPr bwMode="auto">
            <a:xfrm rot="5400000">
              <a:off x="12322800" y="1322776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Gerade Verbindung 42"/>
            <p:cNvCxnSpPr/>
            <p:nvPr userDrawn="1"/>
          </p:nvCxnSpPr>
          <p:spPr bwMode="auto">
            <a:xfrm rot="5400000">
              <a:off x="12322800" y="36252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Gerade Verbindung 43"/>
            <p:cNvCxnSpPr/>
            <p:nvPr userDrawn="1"/>
          </p:nvCxnSpPr>
          <p:spPr bwMode="auto">
            <a:xfrm rot="5400000">
              <a:off x="12322800" y="37656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Gerade Verbindung 44"/>
            <p:cNvCxnSpPr/>
            <p:nvPr userDrawn="1"/>
          </p:nvCxnSpPr>
          <p:spPr bwMode="auto">
            <a:xfrm rot="5400000">
              <a:off x="12322800" y="60768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Gerade Verbindung 51"/>
            <p:cNvCxnSpPr/>
            <p:nvPr userDrawn="1"/>
          </p:nvCxnSpPr>
          <p:spPr bwMode="auto">
            <a:xfrm>
              <a:off x="627063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Gerade Verbindung 52"/>
            <p:cNvCxnSpPr/>
            <p:nvPr userDrawn="1"/>
          </p:nvCxnSpPr>
          <p:spPr bwMode="auto">
            <a:xfrm>
              <a:off x="6099175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Gerade Verbindung 53"/>
            <p:cNvCxnSpPr/>
            <p:nvPr userDrawn="1"/>
          </p:nvCxnSpPr>
          <p:spPr bwMode="auto">
            <a:xfrm>
              <a:off x="6242050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Gerade Verbindung 54"/>
            <p:cNvCxnSpPr/>
            <p:nvPr userDrawn="1"/>
          </p:nvCxnSpPr>
          <p:spPr bwMode="auto">
            <a:xfrm>
              <a:off x="8835479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Gerade Verbindung 55"/>
            <p:cNvCxnSpPr/>
            <p:nvPr userDrawn="1"/>
          </p:nvCxnSpPr>
          <p:spPr bwMode="auto">
            <a:xfrm>
              <a:off x="11715750" y="68940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Gerade Verbindung 56"/>
            <p:cNvCxnSpPr/>
            <p:nvPr userDrawn="1"/>
          </p:nvCxnSpPr>
          <p:spPr bwMode="auto">
            <a:xfrm rot="5400000">
              <a:off x="-126000" y="242887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" name="Gerade Verbindung 57"/>
            <p:cNvCxnSpPr/>
            <p:nvPr userDrawn="1"/>
          </p:nvCxnSpPr>
          <p:spPr bwMode="auto">
            <a:xfrm rot="5400000">
              <a:off x="-126000" y="891075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9" name="Gerade Verbindung 58"/>
            <p:cNvCxnSpPr/>
            <p:nvPr userDrawn="1"/>
          </p:nvCxnSpPr>
          <p:spPr bwMode="auto">
            <a:xfrm rot="5400000">
              <a:off x="-126000" y="1322776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Gerade Verbindung 59"/>
            <p:cNvCxnSpPr/>
            <p:nvPr userDrawn="1"/>
          </p:nvCxnSpPr>
          <p:spPr bwMode="auto">
            <a:xfrm rot="5400000">
              <a:off x="-126000" y="36252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Gerade Verbindung 60"/>
            <p:cNvCxnSpPr/>
            <p:nvPr userDrawn="1"/>
          </p:nvCxnSpPr>
          <p:spPr bwMode="auto">
            <a:xfrm rot="5400000">
              <a:off x="-126000" y="37656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Gerade Verbindung 61"/>
            <p:cNvCxnSpPr/>
            <p:nvPr userDrawn="1"/>
          </p:nvCxnSpPr>
          <p:spPr bwMode="auto">
            <a:xfrm rot="5400000">
              <a:off x="-126000" y="6076800"/>
              <a:ext cx="0" cy="180000"/>
            </a:xfrm>
            <a:prstGeom prst="line">
              <a:avLst/>
            </a:prstGeom>
            <a:solidFill>
              <a:schemeClr val="tx2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3" name="cdtText Box 133 Id16"/>
          <p:cNvSpPr txBox="1">
            <a:spLocks noChangeArrowheads="1"/>
          </p:cNvSpPr>
          <p:nvPr userDrawn="1">
            <p:custDataLst>
              <p:tags r:id="rId46"/>
            </p:custDataLst>
          </p:nvPr>
        </p:nvSpPr>
        <p:spPr bwMode="auto">
          <a:xfrm>
            <a:off x="0" y="6165850"/>
            <a:ext cx="12192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26400" tIns="144000" rIns="3211200" bIns="0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ADBECB"/>
                </a:solidFill>
                <a:ea typeface="ＭＳ Ｐゴシック" charset="-128"/>
              </a:rPr>
              <a:t>Unrestricted © Siemens 2019 All rights reserved.</a:t>
            </a:r>
          </a:p>
        </p:txBody>
      </p:sp>
      <p:sp>
        <p:nvSpPr>
          <p:cNvPr id="64" name="Text Box 133"/>
          <p:cNvSpPr txBox="1">
            <a:spLocks noChangeArrowheads="1"/>
          </p:cNvSpPr>
          <p:nvPr userDrawn="1"/>
        </p:nvSpPr>
        <p:spPr bwMode="auto">
          <a:xfrm>
            <a:off x="9562462" y="6165304"/>
            <a:ext cx="2723002" cy="432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144000" rIns="482400" bIns="0" anchor="ctr"/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sz="800" b="1" dirty="0" smtClean="0">
                <a:solidFill>
                  <a:srgbClr val="000000"/>
                </a:solidFill>
                <a:ea typeface="ＭＳ Ｐゴシック" charset="-128"/>
              </a:rPr>
              <a:t>Community. Collaboration. Innovation</a:t>
            </a:r>
            <a:r>
              <a:rPr lang="en-US" sz="1000" b="1" dirty="0" smtClean="0">
                <a:solidFill>
                  <a:srgbClr val="000000"/>
                </a:solidFill>
                <a:ea typeface="ＭＳ Ｐゴシック" charset="-128"/>
              </a:rPr>
              <a:t>.</a:t>
            </a:r>
            <a:endParaRPr lang="en-US" sz="1000" b="1" dirty="0">
              <a:solidFill>
                <a:srgbClr val="000000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5135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200" b="1">
          <a:solidFill>
            <a:srgbClr val="00646E"/>
          </a:solidFill>
          <a:latin typeface="Arial" pitchFamily="34" charset="0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2pPr>
      <a:lvl3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3pPr>
      <a:lvl4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4pPr>
      <a:lvl5pPr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ea typeface="ヒラギノ角ゴ Pro W3" charset="0"/>
        </a:defRPr>
      </a:lvl9pPr>
    </p:titleStyle>
    <p:bodyStyle>
      <a:lvl1pPr marL="0" indent="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Arial" pitchFamily="34" charset="0"/>
        <a:buNone/>
        <a:tabLst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79388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358775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538163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7175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Char char="•"/>
        <a:tabLst/>
        <a:defRPr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2207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6pPr>
      <a:lvl7pPr marL="16779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7pPr>
      <a:lvl8pPr marL="21351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8pPr>
      <a:lvl9pPr marL="2592388" indent="-188913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accent1"/>
        </a:buClr>
        <a:buFont typeface="Wingdings" charset="0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4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jpeg"/><Relationship Id="rId3" Type="http://schemas.openxmlformats.org/officeDocument/2006/relationships/tags" Target="../tags/tag81.xml"/><Relationship Id="rId7" Type="http://schemas.openxmlformats.org/officeDocument/2006/relationships/image" Target="../media/image8.emf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tags" Target="../tags/tag80.xml"/><Relationship Id="rId16" Type="http://schemas.openxmlformats.org/officeDocument/2006/relationships/image" Target="../media/image17.jpe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2.jpe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7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notesSlide" Target="../notesSlides/notesSlid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70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69.png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73.png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83.xml"/><Relationship Id="rId7" Type="http://schemas.openxmlformats.org/officeDocument/2006/relationships/image" Target="../media/image8.emf"/><Relationship Id="rId2" Type="http://schemas.openxmlformats.org/officeDocument/2006/relationships/tags" Target="../tags/tag8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tags" Target="../tags/tag85.xml"/><Relationship Id="rId7" Type="http://schemas.openxmlformats.org/officeDocument/2006/relationships/image" Target="../media/image8.emf"/><Relationship Id="rId12" Type="http://schemas.openxmlformats.org/officeDocument/2006/relationships/image" Target="../media/image25.png"/><Relationship Id="rId2" Type="http://schemas.openxmlformats.org/officeDocument/2006/relationships/tags" Target="../tags/tag8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4.png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0.png"/><Relationship Id="rId12" Type="http://schemas.openxmlformats.org/officeDocument/2006/relationships/image" Target="../media/image27.emf"/><Relationship Id="rId2" Type="http://schemas.openxmlformats.org/officeDocument/2006/relationships/tags" Target="../tags/tag8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png"/><Relationship Id="rId11" Type="http://schemas.openxmlformats.org/officeDocument/2006/relationships/oleObject" Target="../embeddings/oleObject4.bin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13" Type="http://schemas.openxmlformats.org/officeDocument/2006/relationships/image" Target="../media/image40.jpeg"/><Relationship Id="rId18" Type="http://schemas.openxmlformats.org/officeDocument/2006/relationships/image" Target="../media/image45.png"/><Relationship Id="rId3" Type="http://schemas.openxmlformats.org/officeDocument/2006/relationships/tags" Target="../tags/tag88.xml"/><Relationship Id="rId21" Type="http://schemas.openxmlformats.org/officeDocument/2006/relationships/image" Target="../media/image48.jpeg"/><Relationship Id="rId7" Type="http://schemas.openxmlformats.org/officeDocument/2006/relationships/image" Target="../media/image34.emf"/><Relationship Id="rId12" Type="http://schemas.openxmlformats.org/officeDocument/2006/relationships/image" Target="../media/image39.jpeg"/><Relationship Id="rId17" Type="http://schemas.openxmlformats.org/officeDocument/2006/relationships/image" Target="../media/image44.png"/><Relationship Id="rId2" Type="http://schemas.openxmlformats.org/officeDocument/2006/relationships/tags" Target="../tags/tag87.xml"/><Relationship Id="rId16" Type="http://schemas.openxmlformats.org/officeDocument/2006/relationships/image" Target="../media/image43.png"/><Relationship Id="rId20" Type="http://schemas.openxmlformats.org/officeDocument/2006/relationships/image" Target="../media/image47.jpeg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8.png"/><Relationship Id="rId24" Type="http://schemas.openxmlformats.org/officeDocument/2006/relationships/image" Target="../media/image51.jpeg"/><Relationship Id="rId5" Type="http://schemas.openxmlformats.org/officeDocument/2006/relationships/notesSlide" Target="../notesSlides/notesSlide5.xml"/><Relationship Id="rId15" Type="http://schemas.openxmlformats.org/officeDocument/2006/relationships/image" Target="../media/image42.png"/><Relationship Id="rId23" Type="http://schemas.openxmlformats.org/officeDocument/2006/relationships/image" Target="../media/image50.jpeg"/><Relationship Id="rId10" Type="http://schemas.openxmlformats.org/officeDocument/2006/relationships/image" Target="../media/image37.jpeg"/><Relationship Id="rId19" Type="http://schemas.openxmlformats.org/officeDocument/2006/relationships/image" Target="../media/image46.png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36.png"/><Relationship Id="rId14" Type="http://schemas.openxmlformats.org/officeDocument/2006/relationships/image" Target="../media/image41.wmf"/><Relationship Id="rId22" Type="http://schemas.openxmlformats.org/officeDocument/2006/relationships/image" Target="../media/image4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3124200"/>
            <a:ext cx="7772400" cy="1169937"/>
          </a:xfrm>
        </p:spPr>
        <p:txBody>
          <a:bodyPr>
            <a:normAutofit fontScale="90000"/>
          </a:bodyPr>
          <a:lstStyle/>
          <a:p>
            <a:r>
              <a:rPr lang="en-US" sz="3600" kern="0" dirty="0"/>
              <a:t>Integrated Automation Safety Workshop</a:t>
            </a:r>
            <a:endParaRPr lang="en-US" sz="3600" kern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0900" y="4328003"/>
            <a:ext cx="5257800" cy="701197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Shun Gao</a:t>
            </a:r>
            <a:r>
              <a:rPr lang="en-US" b="1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| 10/24/2019</a:t>
            </a:r>
            <a:endParaRPr lang="en-US" b="1" dirty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endParaRPr lang="en-US" dirty="0">
              <a:solidFill>
                <a:schemeClr val="tx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97918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Pump Control with Safety: </a:t>
            </a:r>
            <a:br>
              <a:rPr lang="en-US" dirty="0" smtClean="0"/>
            </a:br>
            <a:r>
              <a:rPr lang="en-US" b="0" dirty="0" smtClean="0"/>
              <a:t>Safety </a:t>
            </a:r>
            <a:r>
              <a:rPr lang="en-US" b="0" dirty="0"/>
              <a:t>Relay vs. Safety PLC</a:t>
            </a:r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2053" name="Picture 5" descr="C:\MyWork\New1200F_WiringWorkshop_FY19\MiA2019\example 1 PL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584" y="1372823"/>
            <a:ext cx="4851471" cy="456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MyWork\New1200F_WiringWorkshop_FY19\MiA2019\example 1 relay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527" y="1372824"/>
            <a:ext cx="4851471" cy="456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7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Pump Control with Safety 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b="0" dirty="0" smtClean="0"/>
              <a:t>Wiring </a:t>
            </a:r>
            <a:r>
              <a:rPr lang="en-US" b="0" dirty="0"/>
              <a:t>Diagram for Safety </a:t>
            </a:r>
            <a:r>
              <a:rPr lang="en-US" b="0" dirty="0" smtClean="0"/>
              <a:t>Relay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445" y="1052736"/>
            <a:ext cx="693579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291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Pump Control with </a:t>
            </a:r>
            <a:r>
              <a:rPr lang="en-US" dirty="0" smtClean="0"/>
              <a:t>Safety: </a:t>
            </a:r>
            <a:br>
              <a:rPr lang="en-US" dirty="0" smtClean="0"/>
            </a:br>
            <a:r>
              <a:rPr lang="en-US" b="0" dirty="0" smtClean="0"/>
              <a:t>Wiring </a:t>
            </a:r>
            <a:r>
              <a:rPr lang="en-US" b="0" dirty="0"/>
              <a:t>Diagram for Safety </a:t>
            </a:r>
            <a:r>
              <a:rPr lang="en-US" b="0" dirty="0" smtClean="0"/>
              <a:t>PLC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784" y="1121020"/>
            <a:ext cx="6916830" cy="529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904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2:</a:t>
            </a:r>
            <a:br>
              <a:rPr lang="en-US" dirty="0" smtClean="0"/>
            </a:br>
            <a:r>
              <a:rPr lang="en-US" b="0" dirty="0" smtClean="0"/>
              <a:t>Simple Pump and VFD </a:t>
            </a:r>
            <a:r>
              <a:rPr lang="en-US" b="0" dirty="0"/>
              <a:t>C</a:t>
            </a:r>
            <a:r>
              <a:rPr lang="en-US" b="0" dirty="0" smtClean="0"/>
              <a:t>ontrol with Safety</a:t>
            </a:r>
            <a:endParaRPr lang="en-US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98211" y="1180588"/>
            <a:ext cx="7772816" cy="4752976"/>
          </a:xfrm>
          <a:noFill/>
          <a:ln w="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Safety Requirement</a:t>
            </a:r>
          </a:p>
          <a:p>
            <a:pPr marL="520700" lvl="1" indent="-342900">
              <a:buClrTx/>
            </a:pPr>
            <a:r>
              <a:rPr lang="en-US" dirty="0" smtClean="0">
                <a:solidFill>
                  <a:schemeClr val="tx1"/>
                </a:solidFill>
              </a:rPr>
              <a:t>Pump control that meets ISO13849 </a:t>
            </a:r>
            <a:r>
              <a:rPr lang="en-US" dirty="0" err="1" smtClean="0">
                <a:solidFill>
                  <a:schemeClr val="tx1"/>
                </a:solidFill>
              </a:rPr>
              <a:t>PLe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VFD STO that meets ISO13849 </a:t>
            </a:r>
            <a:r>
              <a:rPr lang="en-US" dirty="0" err="1" smtClean="0">
                <a:solidFill>
                  <a:schemeClr val="tx1"/>
                </a:solidFill>
              </a:rPr>
              <a:t>PLd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520700" lvl="1" indent="-342900">
              <a:buClrTx/>
            </a:pPr>
            <a:endParaRPr lang="en-US" b="1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Safety Function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When </a:t>
            </a:r>
            <a:r>
              <a:rPr lang="en-US" dirty="0" smtClean="0">
                <a:solidFill>
                  <a:schemeClr val="tx1"/>
                </a:solidFill>
              </a:rPr>
              <a:t>Estop </a:t>
            </a:r>
            <a:r>
              <a:rPr lang="en-US" dirty="0">
                <a:solidFill>
                  <a:schemeClr val="tx1"/>
                </a:solidFill>
              </a:rPr>
              <a:t>is pressed, </a:t>
            </a:r>
            <a:r>
              <a:rPr lang="en-US" dirty="0" smtClean="0">
                <a:solidFill>
                  <a:schemeClr val="tx1"/>
                </a:solidFill>
              </a:rPr>
              <a:t>stop pump by disabling contactors, stop VFD by turning off STO outputs</a:t>
            </a:r>
          </a:p>
          <a:p>
            <a:pPr marL="520700" lvl="1" indent="-342900">
              <a:buClrTx/>
            </a:pPr>
            <a:r>
              <a:rPr lang="en-US" dirty="0" smtClean="0">
                <a:solidFill>
                  <a:schemeClr val="tx1"/>
                </a:solidFill>
              </a:rPr>
              <a:t>When Door is open, stop VFD by turning off STO outputs.</a:t>
            </a:r>
          </a:p>
          <a:p>
            <a:pPr marL="520700" lvl="1" indent="-342900">
              <a:buClrTx/>
            </a:pPr>
            <a:endParaRPr lang="en-US" b="1" dirty="0" smtClean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 startAt="3"/>
            </a:pPr>
            <a:r>
              <a:rPr lang="en-US" b="1" dirty="0" smtClean="0">
                <a:solidFill>
                  <a:schemeClr val="tx1"/>
                </a:solidFill>
              </a:rPr>
              <a:t>Standard Function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ump control using push buttons and indicators</a:t>
            </a:r>
          </a:p>
          <a:p>
            <a:pPr marL="520700" lvl="1" indent="-342900">
              <a:buClrTx/>
            </a:pPr>
            <a:r>
              <a:rPr lang="en-US" dirty="0" smtClean="0">
                <a:solidFill>
                  <a:schemeClr val="tx1"/>
                </a:solidFill>
              </a:rPr>
              <a:t>VFD control using push buttons and indicators</a:t>
            </a:r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6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Pump and VFD Control with Safety: </a:t>
            </a:r>
            <a:br>
              <a:rPr lang="en-US" dirty="0" smtClean="0"/>
            </a:br>
            <a:r>
              <a:rPr lang="en-US" b="0" dirty="0" smtClean="0"/>
              <a:t>Safety </a:t>
            </a:r>
            <a:r>
              <a:rPr lang="en-US" b="0" dirty="0"/>
              <a:t>Relay vs. Safety PLC</a:t>
            </a:r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10242" name="Picture 2" descr="C:\MyWork\New1200F_WiringWorkshop_FY19\MiA2019\example 2 rela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53" y="1196755"/>
            <a:ext cx="5042449" cy="474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MyWork\New1200F_WiringWorkshop_FY19\MiA2019\example 2 PL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459" y="1196755"/>
            <a:ext cx="5042449" cy="474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38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Pump </a:t>
            </a:r>
            <a:r>
              <a:rPr lang="en-US" dirty="0" smtClean="0"/>
              <a:t>and VFD Control </a:t>
            </a:r>
            <a:r>
              <a:rPr lang="en-US" dirty="0"/>
              <a:t>with Safety 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b="0" dirty="0" smtClean="0"/>
              <a:t>Wiring </a:t>
            </a:r>
            <a:r>
              <a:rPr lang="en-US" b="0" dirty="0"/>
              <a:t>Diagram for Safety </a:t>
            </a:r>
            <a:r>
              <a:rPr lang="en-US" b="0" dirty="0" smtClean="0"/>
              <a:t>Relays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781" y="1052735"/>
            <a:ext cx="6872805" cy="533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67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Pump </a:t>
            </a:r>
            <a:r>
              <a:rPr lang="en-US" dirty="0" smtClean="0"/>
              <a:t>and VFD Control </a:t>
            </a:r>
            <a:r>
              <a:rPr lang="en-US" dirty="0"/>
              <a:t>with </a:t>
            </a:r>
            <a:r>
              <a:rPr lang="en-US" dirty="0" smtClean="0"/>
              <a:t>Safety: </a:t>
            </a:r>
            <a:br>
              <a:rPr lang="en-US" dirty="0" smtClean="0"/>
            </a:br>
            <a:r>
              <a:rPr lang="en-US" b="0" dirty="0" smtClean="0"/>
              <a:t>Wiring </a:t>
            </a:r>
            <a:r>
              <a:rPr lang="en-US" b="0" dirty="0"/>
              <a:t>Diagram for Safety </a:t>
            </a:r>
            <a:r>
              <a:rPr lang="en-US" b="0" dirty="0" smtClean="0"/>
              <a:t>PLC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60" y="1079078"/>
            <a:ext cx="6276881" cy="530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540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MyWork\New1200F_WiringWorkshop_FY19\03-11-2019-1200Siemens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3" r="9833"/>
          <a:stretch/>
        </p:blipFill>
        <p:spPr bwMode="auto">
          <a:xfrm>
            <a:off x="2671472" y="1598730"/>
            <a:ext cx="5914143" cy="413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Workshop: </a:t>
            </a:r>
            <a:br>
              <a:rPr lang="en-US" dirty="0" smtClean="0"/>
            </a:br>
            <a:r>
              <a:rPr lang="en-US" b="0" dirty="0" smtClean="0"/>
              <a:t>Introduction of Wiring Demo Units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sp>
        <p:nvSpPr>
          <p:cNvPr id="6" name="Line Callout 2 (Border and Accent Bar) 5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1BB9C-6BF6-4E8F-844F-37B3D6577BCF}"/>
              </a:ext>
            </a:extLst>
          </p:cNvPr>
          <p:cNvSpPr/>
          <p:nvPr/>
        </p:nvSpPr>
        <p:spPr bwMode="auto">
          <a:xfrm flipH="1">
            <a:off x="410331" y="1268760"/>
            <a:ext cx="1407332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119063"/>
              <a:gd name="adj6" fmla="val -147501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>
                <a:solidFill>
                  <a:srgbClr val="000000"/>
                </a:solidFill>
              </a:rPr>
              <a:t>Start PB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8" name="Line Callout 2 (Border and Accent Bar) 7">
            <a:extLst>
              <a:ext uri="{FF2B5EF4-FFF2-40B4-BE49-F238E27FC236}">
                <a16:creationId xmlns="" xmlns:a16="http://schemas.microsoft.com/office/drawing/2014/main" xmlns:lc="http://schemas.openxmlformats.org/drawingml/2006/lockedCanvas" id="{4D3D3F6F-4249-46F1-8CFC-ADBB32BEC3EE}"/>
              </a:ext>
            </a:extLst>
          </p:cNvPr>
          <p:cNvSpPr/>
          <p:nvPr/>
        </p:nvSpPr>
        <p:spPr bwMode="auto">
          <a:xfrm>
            <a:off x="9557947" y="2884874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-40648"/>
              <a:gd name="adj6" fmla="val -173168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RFIDDoorSwitch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9" name="Line Callout 2 (Border and Accent Bar) 8">
            <a:extLst>
              <a:ext uri="{FF2B5EF4-FFF2-40B4-BE49-F238E27FC236}">
                <a16:creationId xmlns="" xmlns:a16="http://schemas.microsoft.com/office/drawing/2014/main" xmlns:lc="http://schemas.openxmlformats.org/drawingml/2006/lockedCanvas" id="{266FB8B0-5DF2-4FF2-A7AE-79390B17A772}"/>
              </a:ext>
            </a:extLst>
          </p:cNvPr>
          <p:cNvSpPr/>
          <p:nvPr/>
        </p:nvSpPr>
        <p:spPr bwMode="auto">
          <a:xfrm>
            <a:off x="9557950" y="2348880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64528"/>
              <a:gd name="adj6" fmla="val -133299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GreenLEDWheel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0" name="Line Callout 2 (Border and Accent Bar) 9">
            <a:extLst>
              <a:ext uri="{FF2B5EF4-FFF2-40B4-BE49-F238E27FC236}">
                <a16:creationId xmlns="" xmlns:a16="http://schemas.microsoft.com/office/drawing/2014/main" xmlns:lc="http://schemas.openxmlformats.org/drawingml/2006/lockedCanvas" id="{D556A407-E19B-4463-AC41-1DBA2013ADD0}"/>
              </a:ext>
            </a:extLst>
          </p:cNvPr>
          <p:cNvSpPr/>
          <p:nvPr/>
        </p:nvSpPr>
        <p:spPr bwMode="auto">
          <a:xfrm>
            <a:off x="9557949" y="3789040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158234"/>
              <a:gd name="adj6" fmla="val -162521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EStop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1" name="Line Callout 2 (Border and Accent Bar) 10">
            <a:extLst>
              <a:ext uri="{FF2B5EF4-FFF2-40B4-BE49-F238E27FC236}">
                <a16:creationId xmlns="" xmlns:a16="http://schemas.microsoft.com/office/drawing/2014/main" xmlns:lc="http://schemas.openxmlformats.org/drawingml/2006/lockedCanvas" id="{47F6F3CC-2701-4FE9-9D06-9A546FF539BA}"/>
              </a:ext>
            </a:extLst>
          </p:cNvPr>
          <p:cNvSpPr/>
          <p:nvPr/>
        </p:nvSpPr>
        <p:spPr bwMode="auto">
          <a:xfrm>
            <a:off x="9557948" y="4298164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63602"/>
              <a:gd name="adj6" fmla="val -112069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>
                <a:solidFill>
                  <a:srgbClr val="000000"/>
                </a:solidFill>
              </a:rPr>
              <a:t>Reset PB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2" name="Line Callout 2 (Border and Accent Bar) 11">
            <a:extLst>
              <a:ext uri="{FF2B5EF4-FFF2-40B4-BE49-F238E27FC236}">
                <a16:creationId xmlns="" xmlns:a16="http://schemas.microsoft.com/office/drawing/2014/main" xmlns:lc="http://schemas.openxmlformats.org/drawingml/2006/lockedCanvas" id="{266FB8B0-5DF2-4FF2-A7AE-79390B17A772}"/>
              </a:ext>
            </a:extLst>
          </p:cNvPr>
          <p:cNvSpPr/>
          <p:nvPr/>
        </p:nvSpPr>
        <p:spPr bwMode="auto">
          <a:xfrm>
            <a:off x="9550585" y="1300698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112872"/>
              <a:gd name="adj6" fmla="val -138026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smtClean="0">
                <a:solidFill>
                  <a:srgbClr val="000000"/>
                </a:solidFill>
              </a:rPr>
              <a:t>Stop PB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3" name="Line Callout 2 (Border and Accent Bar) 12">
            <a:extLst>
              <a:ext uri="{FF2B5EF4-FFF2-40B4-BE49-F238E27FC236}">
                <a16:creationId xmlns="" xmlns:a16="http://schemas.microsoft.com/office/drawing/2014/main" xmlns:lc="http://schemas.openxmlformats.org/drawingml/2006/lockedCanvas" id="{266FB8B0-5DF2-4FF2-A7AE-79390B17A772}"/>
              </a:ext>
            </a:extLst>
          </p:cNvPr>
          <p:cNvSpPr/>
          <p:nvPr/>
        </p:nvSpPr>
        <p:spPr bwMode="auto">
          <a:xfrm>
            <a:off x="9550585" y="1821270"/>
            <a:ext cx="1487360" cy="400110"/>
          </a:xfrm>
          <a:prstGeom prst="accentBorderCallout2">
            <a:avLst>
              <a:gd name="adj1" fmla="val 60951"/>
              <a:gd name="adj2" fmla="val -3546"/>
              <a:gd name="adj3" fmla="val 60951"/>
              <a:gd name="adj4" fmla="val -17695"/>
              <a:gd name="adj5" fmla="val 5197"/>
              <a:gd name="adj6" fmla="val -110257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RedPilotLight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4" name="Line Callout 2 (Border and Accent Bar) 13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1BB9C-6BF6-4E8F-844F-37B3D6577BCF}"/>
              </a:ext>
            </a:extLst>
          </p:cNvPr>
          <p:cNvSpPr/>
          <p:nvPr/>
        </p:nvSpPr>
        <p:spPr bwMode="auto">
          <a:xfrm flipH="1">
            <a:off x="415090" y="1821270"/>
            <a:ext cx="1407332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-1798"/>
              <a:gd name="adj6" fmla="val -113783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GreenPilotLight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5" name="Line Callout 2 (Border and Accent Bar) 14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1BB9C-6BF6-4E8F-844F-37B3D6577BCF}"/>
              </a:ext>
            </a:extLst>
          </p:cNvPr>
          <p:cNvSpPr/>
          <p:nvPr/>
        </p:nvSpPr>
        <p:spPr bwMode="auto">
          <a:xfrm flipH="1">
            <a:off x="414402" y="2516450"/>
            <a:ext cx="1407332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94891"/>
              <a:gd name="adj6" fmla="val -108787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FailsafeCPU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6" name="Line Callout 2 (Border and Accent Bar) 15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1BB9C-6BF6-4E8F-844F-37B3D6577BCF}"/>
              </a:ext>
            </a:extLst>
          </p:cNvPr>
          <p:cNvSpPr/>
          <p:nvPr/>
        </p:nvSpPr>
        <p:spPr bwMode="auto">
          <a:xfrm flipH="1">
            <a:off x="419161" y="3068960"/>
            <a:ext cx="1407332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22374"/>
              <a:gd name="adj6" fmla="val -183094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FailsafeInput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17" name="Line Callout 2 (Border and Accent Bar) 16">
            <a:extLst>
              <a:ext uri="{FF2B5EF4-FFF2-40B4-BE49-F238E27FC236}">
                <a16:creationId xmlns="" xmlns:a16="http://schemas.microsoft.com/office/drawing/2014/main" xmlns:lc="http://schemas.openxmlformats.org/drawingml/2006/lockedCanvas" id="{F391BB9C-6BF6-4E8F-844F-37B3D6577BCF}"/>
              </a:ext>
            </a:extLst>
          </p:cNvPr>
          <p:cNvSpPr/>
          <p:nvPr/>
        </p:nvSpPr>
        <p:spPr bwMode="auto">
          <a:xfrm flipH="1">
            <a:off x="414402" y="3636540"/>
            <a:ext cx="1407332" cy="400110"/>
          </a:xfrm>
          <a:prstGeom prst="accentBorderCallout2">
            <a:avLst>
              <a:gd name="adj1" fmla="val 18750"/>
              <a:gd name="adj2" fmla="val -3031"/>
              <a:gd name="adj3" fmla="val 20948"/>
              <a:gd name="adj4" fmla="val -24424"/>
              <a:gd name="adj5" fmla="val -89697"/>
              <a:gd name="adj6" fmla="val -257400"/>
            </a:avLst>
          </a:prstGeom>
          <a:solidFill>
            <a:srgbClr val="F66E13"/>
          </a:solidFill>
          <a:ln w="19050" cap="flat" cmpd="sng" algn="ctr">
            <a:solidFill>
              <a:srgbClr val="F66E1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ClrTx/>
            </a:pPr>
            <a:r>
              <a:rPr lang="en-US" sz="1400" dirty="0" err="1" smtClean="0">
                <a:solidFill>
                  <a:srgbClr val="000000"/>
                </a:solidFill>
              </a:rPr>
              <a:t>FailsafeOutput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1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Workshop: </a:t>
            </a:r>
            <a:br>
              <a:rPr lang="en-US" dirty="0" smtClean="0"/>
            </a:br>
            <a:r>
              <a:rPr lang="en-US" b="0" dirty="0" smtClean="0"/>
              <a:t>Goals</a:t>
            </a:r>
            <a:endParaRPr lang="en-US" b="0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2" y="1124744"/>
            <a:ext cx="5513467" cy="465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98211" y="1180588"/>
            <a:ext cx="5253848" cy="4752976"/>
          </a:xfrm>
          <a:noFill/>
          <a:ln w="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Wiring Exercise </a:t>
            </a:r>
          </a:p>
          <a:p>
            <a:pPr marL="463550" lvl="1" indent="-285750">
              <a:buClrTx/>
            </a:pPr>
            <a:r>
              <a:rPr lang="en-US" dirty="0" smtClean="0"/>
              <a:t>Simple </a:t>
            </a:r>
            <a:r>
              <a:rPr lang="en-US" dirty="0"/>
              <a:t>Pump and VFD Control with </a:t>
            </a:r>
            <a:r>
              <a:rPr lang="en-US" dirty="0" smtClean="0"/>
              <a:t>Safety(Page 4 of the wiring diagram)</a:t>
            </a:r>
            <a:endParaRPr lang="en-US" dirty="0" smtClean="0">
              <a:solidFill>
                <a:schemeClr val="tx1"/>
              </a:solidFill>
            </a:endParaRPr>
          </a:p>
          <a:p>
            <a:pPr marL="520700" lvl="1" indent="-342900">
              <a:buClrTx/>
            </a:pPr>
            <a:endParaRPr lang="en-US" b="1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Commissioning and Testing</a:t>
            </a:r>
          </a:p>
          <a:p>
            <a:pPr marL="520700" lvl="1" indent="-342900">
              <a:buClrTx/>
            </a:pPr>
            <a:r>
              <a:rPr lang="en-US" dirty="0" smtClean="0">
                <a:solidFill>
                  <a:schemeClr val="tx1"/>
                </a:solidFill>
              </a:rPr>
              <a:t>Function test of S7-1200F demo unit using pre-loaded programs.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Wiring Workshop Exercise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09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Rectangle 1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0" y="7"/>
            <a:ext cx="12192000" cy="1268413"/>
          </a:xfrm>
        </p:spPr>
        <p:txBody>
          <a:bodyPr/>
          <a:lstStyle/>
          <a:p>
            <a:r>
              <a:rPr lang="en-US" dirty="0" smtClean="0"/>
              <a:t>Workshop: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b="0" dirty="0"/>
              <a:t>Wiring of Safety Input Module (Estop) -Technical Info</a:t>
            </a:r>
          </a:p>
        </p:txBody>
      </p:sp>
      <p:pic>
        <p:nvPicPr>
          <p:cNvPr id="15" name="Picture 3">
            <a:extLst>
              <a:ext uri="{FF2B5EF4-FFF2-40B4-BE49-F238E27FC236}">
                <a16:creationId xmlns="" xmlns:a16="http://schemas.microsoft.com/office/drawing/2014/main" id="{BCB0297E-8CA5-4370-BE60-FA5231804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0" y="1340772"/>
            <a:ext cx="4775200" cy="343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ounded Rectangle 11">
            <a:extLst>
              <a:ext uri="{FF2B5EF4-FFF2-40B4-BE49-F238E27FC236}">
                <a16:creationId xmlns="" xmlns:a16="http://schemas.microsoft.com/office/drawing/2014/main" id="{49AAC724-9C91-43CB-A320-2AE677843095}"/>
              </a:ext>
            </a:extLst>
          </p:cNvPr>
          <p:cNvSpPr/>
          <p:nvPr/>
        </p:nvSpPr>
        <p:spPr bwMode="auto">
          <a:xfrm>
            <a:off x="466956" y="3638682"/>
            <a:ext cx="4605868" cy="177799"/>
          </a:xfrm>
          <a:prstGeom prst="roundRect">
            <a:avLst/>
          </a:prstGeom>
          <a:noFill/>
          <a:ln w="63500">
            <a:solidFill>
              <a:schemeClr val="accent3"/>
            </a:solidFill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dirty="0">
              <a:solidFill>
                <a:srgbClr val="00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25" name="Picture 2">
            <a:extLst>
              <a:ext uri="{FF2B5EF4-FFF2-40B4-BE49-F238E27FC236}">
                <a16:creationId xmlns="" xmlns:a16="http://schemas.microsoft.com/office/drawing/2014/main" id="{F59D1576-E1AA-475E-A2C3-FFAFF5D30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444" y="1268763"/>
            <a:ext cx="5208144" cy="2271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Oval 27">
            <a:extLst>
              <a:ext uri="{FF2B5EF4-FFF2-40B4-BE49-F238E27FC236}">
                <a16:creationId xmlns="" xmlns:a16="http://schemas.microsoft.com/office/drawing/2014/main" id="{6A8429C6-D30C-4FB2-A55F-93BBB358356E}"/>
              </a:ext>
            </a:extLst>
          </p:cNvPr>
          <p:cNvSpPr/>
          <p:nvPr/>
        </p:nvSpPr>
        <p:spPr bwMode="auto">
          <a:xfrm>
            <a:off x="117994" y="3560603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29" name="Oval 28">
            <a:extLst>
              <a:ext uri="{FF2B5EF4-FFF2-40B4-BE49-F238E27FC236}">
                <a16:creationId xmlns="" xmlns:a16="http://schemas.microsoft.com/office/drawing/2014/main" id="{07646F54-9413-47BF-BEEC-AE728A37CC30}"/>
              </a:ext>
            </a:extLst>
          </p:cNvPr>
          <p:cNvSpPr/>
          <p:nvPr/>
        </p:nvSpPr>
        <p:spPr bwMode="auto">
          <a:xfrm>
            <a:off x="6528049" y="2636915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="" xmlns:a16="http://schemas.microsoft.com/office/drawing/2014/main" id="{3E78E4E6-595D-4538-A23B-64391F6FAD3C}"/>
              </a:ext>
            </a:extLst>
          </p:cNvPr>
          <p:cNvSpPr/>
          <p:nvPr/>
        </p:nvSpPr>
        <p:spPr bwMode="auto">
          <a:xfrm>
            <a:off x="8614970" y="2636914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121767" y="4868162"/>
            <a:ext cx="10102820" cy="1296144"/>
          </a:xfrm>
          <a:prstGeom prst="rect">
            <a:avLst/>
          </a:prstGeom>
          <a:noFill/>
          <a:ln w="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marL="0" indent="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itchFamily="34" charset="0"/>
              <a:buNone/>
              <a:tabLst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179388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tabLst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358775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tabLst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538163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tabLst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717550" indent="-177800" algn="l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Char char="•"/>
              <a:tabLst/>
              <a:defRPr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220788" indent="-188913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677988" indent="-188913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135188" indent="-188913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592388" indent="-188913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charset="0"/>
              <a:buChar char="§"/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Tx/>
              <a:buFont typeface="Arial" pitchFamily="34" charset="0"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Local Estop: SIL 3, PL e, CAT 4 safety input wiring, 2 Normally Closed contacts on the Estop wired to </a:t>
            </a:r>
            <a:r>
              <a:rPr lang="en-US" sz="1400" b="1" dirty="0">
                <a:solidFill>
                  <a:srgbClr val="000000"/>
                </a:solidFill>
              </a:rPr>
              <a:t>2 channels </a:t>
            </a:r>
            <a:r>
              <a:rPr lang="en-US" sz="1400" dirty="0">
                <a:solidFill>
                  <a:srgbClr val="000000"/>
                </a:solidFill>
              </a:rPr>
              <a:t>on the fail-safe Input Module, using </a:t>
            </a:r>
            <a:r>
              <a:rPr lang="en-US" sz="1400" b="1" dirty="0">
                <a:solidFill>
                  <a:srgbClr val="000000"/>
                </a:solidFill>
              </a:rPr>
              <a:t>Internal Sensor Supply</a:t>
            </a:r>
            <a:r>
              <a:rPr lang="en-US" sz="1400" dirty="0" smtClean="0">
                <a:solidFill>
                  <a:srgbClr val="000000"/>
                </a:solidFill>
              </a:rPr>
              <a:t>. </a:t>
            </a:r>
            <a:r>
              <a:rPr lang="en-US" sz="1400" dirty="0">
                <a:solidFill>
                  <a:srgbClr val="000000"/>
                </a:solidFill>
              </a:rPr>
              <a:t>This redundant wiring checks for single point, cross wiring/short circuits related </a:t>
            </a:r>
            <a:r>
              <a:rPr lang="en-US" sz="1400" dirty="0" smtClean="0">
                <a:solidFill>
                  <a:srgbClr val="000000"/>
                </a:solidFill>
              </a:rPr>
              <a:t>failures. </a:t>
            </a:r>
            <a:r>
              <a:rPr lang="en-US" sz="1400" b="1" dirty="0">
                <a:solidFill>
                  <a:srgbClr val="000000"/>
                </a:solidFill>
              </a:rPr>
              <a:t>(Test </a:t>
            </a:r>
            <a:r>
              <a:rPr lang="en-US" sz="1400" b="1" dirty="0" smtClean="0">
                <a:solidFill>
                  <a:srgbClr val="000000"/>
                </a:solidFill>
              </a:rPr>
              <a:t>pulses from Internal Sensor Supply </a:t>
            </a:r>
            <a:r>
              <a:rPr lang="en-US" sz="1400" b="1" dirty="0">
                <a:solidFill>
                  <a:srgbClr val="000000"/>
                </a:solidFill>
              </a:rPr>
              <a:t>are sent through the contacts at regular intervals)</a:t>
            </a:r>
            <a:endParaRPr lang="en-US" sz="1400" dirty="0">
              <a:solidFill>
                <a:srgbClr val="000000"/>
              </a:solidFill>
            </a:endParaRPr>
          </a:p>
          <a:p>
            <a:pPr>
              <a:buClrTx/>
            </a:pPr>
            <a:r>
              <a:rPr lang="en-US" sz="1400" i="1" dirty="0" smtClean="0">
                <a:solidFill>
                  <a:srgbClr val="000000"/>
                </a:solidFill>
              </a:rPr>
              <a:t>Note</a:t>
            </a:r>
            <a:r>
              <a:rPr lang="en-US" sz="1400" i="1" dirty="0">
                <a:solidFill>
                  <a:srgbClr val="000000"/>
                </a:solidFill>
              </a:rPr>
              <a:t>: Refer to S7-1200F User Manual (A5E03470344-AB) for wiring guidelines and configuration settings.</a:t>
            </a:r>
          </a:p>
          <a:p>
            <a:pPr>
              <a:buClrTx/>
            </a:pPr>
            <a:r>
              <a:rPr lang="en-US" sz="1400" i="1" dirty="0">
                <a:solidFill>
                  <a:srgbClr val="000000"/>
                </a:solidFill>
              </a:rPr>
              <a:t>Note: Refer </a:t>
            </a:r>
            <a:r>
              <a:rPr lang="en-US" sz="1400" i="1" dirty="0" smtClean="0">
                <a:solidFill>
                  <a:srgbClr val="000000"/>
                </a:solidFill>
              </a:rPr>
              <a:t>to “Safety </a:t>
            </a:r>
            <a:r>
              <a:rPr lang="en-US" sz="1400" i="1" dirty="0">
                <a:solidFill>
                  <a:srgbClr val="000000"/>
                </a:solidFill>
              </a:rPr>
              <a:t>Applications with the S7-1200 FC CPU” for application examples</a:t>
            </a:r>
            <a:r>
              <a:rPr lang="en-US" sz="1400" i="1" dirty="0" smtClean="0">
                <a:solidFill>
                  <a:srgbClr val="000000"/>
                </a:solidFill>
              </a:rPr>
              <a:t>. (</a:t>
            </a:r>
            <a:r>
              <a:rPr lang="en-US" sz="1400" i="1" dirty="0">
                <a:solidFill>
                  <a:srgbClr val="000000"/>
                </a:solidFill>
              </a:rPr>
              <a:t>https://support.industry.siemens.com/cs/ww/en/view/109478932)</a:t>
            </a:r>
          </a:p>
          <a:p>
            <a:pPr>
              <a:buClrTx/>
            </a:pP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026" y="1181691"/>
            <a:ext cx="1386674" cy="491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3E78E4E6-595D-4538-A23B-64391F6FAD3C}"/>
              </a:ext>
            </a:extLst>
          </p:cNvPr>
          <p:cNvSpPr/>
          <p:nvPr/>
        </p:nvSpPr>
        <p:spPr bwMode="auto">
          <a:xfrm>
            <a:off x="11133938" y="2266858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3E78E4E6-595D-4538-A23B-64391F6FAD3C}"/>
              </a:ext>
            </a:extLst>
          </p:cNvPr>
          <p:cNvSpPr/>
          <p:nvPr/>
        </p:nvSpPr>
        <p:spPr bwMode="auto">
          <a:xfrm>
            <a:off x="11273084" y="5445227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6167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178739710"/>
              </p:ext>
            </p:extLst>
          </p:nvPr>
        </p:nvGraphicFramePr>
        <p:xfrm>
          <a:off x="1589" y="1591"/>
          <a:ext cx="158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think-cell Folie" r:id="rId6" imgW="360" imgH="360" progId="">
                  <p:embed/>
                </p:oleObj>
              </mc:Choice>
              <mc:Fallback>
                <p:oleObj name="think-cell Foli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1"/>
                        <a:ext cx="158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 bwMode="auto">
          <a:xfrm>
            <a:off x="2556583" y="5353920"/>
            <a:ext cx="9271661" cy="9625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5928910" y="2337814"/>
            <a:ext cx="5899336" cy="9625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5928909" y="1332279"/>
            <a:ext cx="5879968" cy="9625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893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/>
              <a:t>SIMATIC S7-1200 with Safety Integrated</a:t>
            </a:r>
            <a:br>
              <a:rPr lang="en-US" altLang="de-DE" dirty="0"/>
            </a:br>
            <a:r>
              <a:rPr lang="en-US" altLang="de-DE" b="0" dirty="0"/>
              <a:t>… right controller for basic control automation</a:t>
            </a:r>
          </a:p>
        </p:txBody>
      </p:sp>
      <p:sp>
        <p:nvSpPr>
          <p:cNvPr id="38933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192024" lvl="2" indent="0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Clr>
                <a:srgbClr val="949EAA"/>
              </a:buClr>
              <a:buNone/>
              <a:defRPr/>
            </a:pPr>
            <a:r>
              <a:rPr lang="en-US" b="1" dirty="0">
                <a:latin typeface="Arial"/>
              </a:rPr>
              <a:t>Basic control applications with </a:t>
            </a:r>
            <a:br>
              <a:rPr lang="en-US" b="1" dirty="0">
                <a:latin typeface="Arial"/>
              </a:rPr>
            </a:br>
            <a:r>
              <a:rPr lang="en-US" b="1" dirty="0">
                <a:latin typeface="Arial"/>
              </a:rPr>
              <a:t>safety requirements</a:t>
            </a:r>
          </a:p>
          <a:p>
            <a:pPr marL="384048" lvl="2" indent="-192024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Clr>
                <a:srgbClr val="949EAA"/>
              </a:buClr>
              <a:buFont typeface="Wingdings"/>
              <a:buChar char="§"/>
              <a:defRPr/>
            </a:pPr>
            <a:r>
              <a:rPr lang="en-US" dirty="0">
                <a:solidFill>
                  <a:srgbClr val="000000"/>
                </a:solidFill>
                <a:latin typeface="Arial"/>
              </a:rPr>
              <a:t>Stand-alone or networked machines</a:t>
            </a:r>
          </a:p>
          <a:p>
            <a:pPr marL="384048" lvl="2" indent="-192024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Clr>
                <a:srgbClr val="949EAA"/>
              </a:buClr>
              <a:buFont typeface="Wingdings"/>
              <a:buChar char="§"/>
              <a:defRPr/>
            </a:pPr>
            <a:r>
              <a:rPr lang="en-US" dirty="0">
                <a:solidFill>
                  <a:srgbClr val="000000"/>
                </a:solidFill>
                <a:latin typeface="Arial"/>
              </a:rPr>
              <a:t>Production engineering</a:t>
            </a:r>
          </a:p>
          <a:p>
            <a:pPr marL="384048" lvl="2" indent="-192024">
              <a:lnSpc>
                <a:spcPct val="100000"/>
              </a:lnSpc>
              <a:spcBef>
                <a:spcPts val="1125"/>
              </a:spcBef>
              <a:spcAft>
                <a:spcPts val="0"/>
              </a:spcAft>
              <a:buClr>
                <a:srgbClr val="949EAA"/>
              </a:buClr>
              <a:buFont typeface="Wingdings"/>
              <a:buChar char="§"/>
              <a:defRPr/>
            </a:pPr>
            <a:r>
              <a:rPr lang="en-US" dirty="0">
                <a:solidFill>
                  <a:srgbClr val="000000"/>
                </a:solidFill>
                <a:latin typeface="Arial"/>
              </a:rPr>
              <a:t>Special machines</a:t>
            </a:r>
          </a:p>
          <a:p>
            <a:endParaRPr lang="en-US" altLang="de-DE" dirty="0"/>
          </a:p>
          <a:p>
            <a:pPr lvl="1"/>
            <a:endParaRPr lang="en-US" altLang="de-DE" dirty="0"/>
          </a:p>
          <a:p>
            <a:endParaRPr lang="en-US" altLang="de-DE" dirty="0"/>
          </a:p>
        </p:txBody>
      </p:sp>
      <p:pic>
        <p:nvPicPr>
          <p:cNvPr id="38941" name="Picture 2" descr="http://www.industry.siemens.com/datapool/industry/automation/Tech-Art/2012/AM_NDL_27%20OK%20Packaging%20Systems/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172" y="1358653"/>
            <a:ext cx="13938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6" name="Picture 19" descr="https://www4.automation.siemens.com/content/newscenter/en/gc/PublishingImages/GO_0208_S14_thb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956" y="1390403"/>
            <a:ext cx="131127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49" name="Textfeld 32"/>
          <p:cNvSpPr txBox="1">
            <a:spLocks noChangeArrowheads="1"/>
          </p:cNvSpPr>
          <p:nvPr/>
        </p:nvSpPr>
        <p:spPr bwMode="auto">
          <a:xfrm>
            <a:off x="2813838" y="5671940"/>
            <a:ext cx="80781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Drilling</a:t>
            </a:r>
          </a:p>
        </p:txBody>
      </p:sp>
      <p:sp>
        <p:nvSpPr>
          <p:cNvPr id="38950" name="Textfeld 33"/>
          <p:cNvSpPr txBox="1">
            <a:spLocks noChangeArrowheads="1"/>
          </p:cNvSpPr>
          <p:nvPr/>
        </p:nvSpPr>
        <p:spPr bwMode="auto">
          <a:xfrm>
            <a:off x="5372888" y="5671940"/>
            <a:ext cx="83344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Cutting</a:t>
            </a:r>
          </a:p>
        </p:txBody>
      </p:sp>
      <p:pic>
        <p:nvPicPr>
          <p:cNvPr id="38951" name="Picture 23" descr="http://www.automation.siemens.com/news-static/2003/534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285" y="5435611"/>
            <a:ext cx="1063625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5" name="Rechteck 17"/>
          <p:cNvSpPr>
            <a:spLocks noChangeArrowheads="1"/>
          </p:cNvSpPr>
          <p:nvPr/>
        </p:nvSpPr>
        <p:spPr bwMode="auto">
          <a:xfrm>
            <a:off x="9635205" y="2667583"/>
            <a:ext cx="15287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Production</a:t>
            </a:r>
          </a:p>
        </p:txBody>
      </p:sp>
      <p:sp>
        <p:nvSpPr>
          <p:cNvPr id="38942" name="Textfeld 25"/>
          <p:cNvSpPr txBox="1">
            <a:spLocks noChangeArrowheads="1"/>
          </p:cNvSpPr>
          <p:nvPr/>
        </p:nvSpPr>
        <p:spPr bwMode="auto">
          <a:xfrm>
            <a:off x="6646593" y="1560269"/>
            <a:ext cx="11971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Packaging/</a:t>
            </a:r>
            <a:b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Labeling</a:t>
            </a:r>
          </a:p>
        </p:txBody>
      </p:sp>
      <p:pic>
        <p:nvPicPr>
          <p:cNvPr id="38934" name="Picture 6" descr="http://www.industry.siemens.com/datapool/industry/automation/Tech-Art/2012/FAV-226-2012-IA-AS/FAV-226-2012-IA-AS_thb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459" y="2404856"/>
            <a:ext cx="100806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3" name="Picture 25" descr="https://www4.automation.siemens.com/content/newscenter/en/gc/PublishingImages/2010-04_MP1_Tech3Dcontrol_thb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085" y="2428668"/>
            <a:ext cx="661988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Rectangle 31"/>
          <p:cNvSpPr/>
          <p:nvPr/>
        </p:nvSpPr>
        <p:spPr bwMode="auto">
          <a:xfrm>
            <a:off x="5928909" y="3341132"/>
            <a:ext cx="5879968" cy="9625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38936" name="Picture 11" descr="http://www.industry.siemens.com/datapool/industry/automation/Tech-Art/2012/AM_NDL_23%20Van%20Egmond%20Groep/1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749" y="3410122"/>
            <a:ext cx="13716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7" name="Picture 13" descr="http://www.industry.siemens.com/datapool/industry/automation/Tech-Art/2012/AM_NDL_23%20Van%20Egmond%20Groep/2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336" y="3394247"/>
            <a:ext cx="13716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9" name="Textfeld 21"/>
          <p:cNvSpPr txBox="1">
            <a:spLocks noChangeArrowheads="1"/>
          </p:cNvSpPr>
          <p:nvPr/>
        </p:nvSpPr>
        <p:spPr bwMode="auto">
          <a:xfrm>
            <a:off x="6646595" y="3653316"/>
            <a:ext cx="10273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Mounting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4351729" y="4348130"/>
            <a:ext cx="7457149" cy="96251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38947" name="Picture 21" descr="http://www.automation.siemens.com/news-static/2005/6694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0833" y="5435611"/>
            <a:ext cx="998538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48" name="Textfeld 31"/>
          <p:cNvSpPr txBox="1">
            <a:spLocks noChangeArrowheads="1"/>
          </p:cNvSpPr>
          <p:nvPr/>
        </p:nvSpPr>
        <p:spPr bwMode="auto">
          <a:xfrm>
            <a:off x="8863802" y="5671940"/>
            <a:ext cx="9584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Grinding</a:t>
            </a:r>
          </a:p>
        </p:txBody>
      </p:sp>
      <p:pic>
        <p:nvPicPr>
          <p:cNvPr id="38938" name="Picture 15" descr="http://www.industry.siemens.com/datapool/industry/automation/Tech-Art/2012/AM_NDL_25%20Ensa%20Machinebouw/2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072" y="5435614"/>
            <a:ext cx="7572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0" name="Picture 21" descr="http://www.industry.siemens.com/datapool/industry/automation/Tech-Art/2012/AM_NDL_25%20Ensa%20Machinebouw/3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309" y="5435614"/>
            <a:ext cx="10461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4" name="Picture 23" descr="http://www.industry.siemens.com/datapool/industry/automation/Tech-Art/2012/RGD121/GO121_S16_thb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5" y="4402922"/>
            <a:ext cx="1216025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45" name="Textfeld 28"/>
          <p:cNvSpPr txBox="1">
            <a:spLocks noChangeArrowheads="1"/>
          </p:cNvSpPr>
          <p:nvPr/>
        </p:nvSpPr>
        <p:spPr bwMode="auto">
          <a:xfrm>
            <a:off x="9635205" y="4660106"/>
            <a:ext cx="14987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110000"/>
              </a:lnSpc>
              <a:spcBef>
                <a:spcPct val="2500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lnSpc>
                <a:spcPct val="110000"/>
              </a:lnSpc>
              <a:spcBef>
                <a:spcPct val="25000"/>
              </a:spcBef>
              <a:buChar char="§"/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de-DE" sz="1600" dirty="0">
                <a:solidFill>
                  <a:srgbClr val="000000"/>
                </a:solidFill>
                <a:ea typeface="ＭＳ Ｐゴシック" charset="-128"/>
              </a:rPr>
              <a:t>Transportation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6519113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Rectangle 1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0" y="7"/>
            <a:ext cx="12192000" cy="1268413"/>
          </a:xfrm>
        </p:spPr>
        <p:txBody>
          <a:bodyPr/>
          <a:lstStyle/>
          <a:p>
            <a:r>
              <a:rPr lang="en-US" dirty="0"/>
              <a:t>Workshop: </a:t>
            </a:r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>Wiring of Safety </a:t>
            </a:r>
            <a:r>
              <a:rPr lang="en-US" b="0" dirty="0"/>
              <a:t>Output Module (Contactors) -Technical Info</a:t>
            </a:r>
          </a:p>
        </p:txBody>
      </p:sp>
      <p:sp>
        <p:nvSpPr>
          <p:cNvPr id="16" name="Line Callout 2 (Border and Accent Bar) 2">
            <a:extLst>
              <a:ext uri="{FF2B5EF4-FFF2-40B4-BE49-F238E27FC236}">
                <a16:creationId xmlns="" xmlns:a16="http://schemas.microsoft.com/office/drawing/2014/main" id="{1F065CEC-0D76-4CC0-826A-E5C57D446794}"/>
              </a:ext>
            </a:extLst>
          </p:cNvPr>
          <p:cNvSpPr/>
          <p:nvPr/>
        </p:nvSpPr>
        <p:spPr bwMode="auto">
          <a:xfrm flipH="1">
            <a:off x="165239" y="4105617"/>
            <a:ext cx="6650466" cy="2231380"/>
          </a:xfrm>
          <a:prstGeom prst="accentBorderCallout2">
            <a:avLst>
              <a:gd name="adj1" fmla="val 18750"/>
              <a:gd name="adj2" fmla="val -3031"/>
              <a:gd name="adj3" fmla="val -4940"/>
              <a:gd name="adj4" fmla="val -1797"/>
              <a:gd name="adj5" fmla="val -31825"/>
              <a:gd name="adj6" fmla="val 325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1. Contactor </a:t>
            </a:r>
            <a:r>
              <a:rPr lang="en-US" sz="1400" dirty="0">
                <a:solidFill>
                  <a:srgbClr val="000000"/>
                </a:solidFill>
              </a:rPr>
              <a:t>outputs: SIL 3, PL e, CAT 4, </a:t>
            </a:r>
            <a:r>
              <a:rPr lang="en-US" sz="1400" b="1" dirty="0">
                <a:solidFill>
                  <a:srgbClr val="000000"/>
                </a:solidFill>
              </a:rPr>
              <a:t>two contactors with positively guided contacts</a:t>
            </a:r>
            <a:r>
              <a:rPr lang="en-US" sz="1400" dirty="0" smtClean="0">
                <a:solidFill>
                  <a:srgbClr val="000000"/>
                </a:solidFill>
              </a:rPr>
              <a:t>. This </a:t>
            </a:r>
            <a:r>
              <a:rPr lang="en-US" sz="1400" dirty="0">
                <a:solidFill>
                  <a:srgbClr val="000000"/>
                </a:solidFill>
              </a:rPr>
              <a:t>is then wired to 2 channels on the fail-safe Output Module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2. Feedback: standard(non-safe) </a:t>
            </a:r>
            <a:r>
              <a:rPr lang="en-US" sz="1400" dirty="0">
                <a:solidFill>
                  <a:srgbClr val="000000"/>
                </a:solidFill>
              </a:rPr>
              <a:t>input, </a:t>
            </a:r>
            <a:r>
              <a:rPr lang="en-US" sz="1400" dirty="0" smtClean="0">
                <a:solidFill>
                  <a:srgbClr val="000000"/>
                </a:solidFill>
              </a:rPr>
              <a:t>Normally </a:t>
            </a:r>
            <a:r>
              <a:rPr lang="en-US" sz="1400" dirty="0">
                <a:solidFill>
                  <a:srgbClr val="000000"/>
                </a:solidFill>
              </a:rPr>
              <a:t>Closed </a:t>
            </a:r>
            <a:r>
              <a:rPr lang="en-US" sz="1400" dirty="0" smtClean="0">
                <a:solidFill>
                  <a:srgbClr val="000000"/>
                </a:solidFill>
              </a:rPr>
              <a:t>contacts(K1-31/32NC, K2-31/32NC) </a:t>
            </a:r>
            <a:r>
              <a:rPr lang="en-US" sz="1400" dirty="0">
                <a:solidFill>
                  <a:srgbClr val="000000"/>
                </a:solidFill>
              </a:rPr>
              <a:t>on each contactor </a:t>
            </a:r>
            <a:r>
              <a:rPr lang="en-US" sz="1400" dirty="0" smtClean="0">
                <a:solidFill>
                  <a:srgbClr val="000000"/>
                </a:solidFill>
              </a:rPr>
              <a:t>wired in </a:t>
            </a:r>
            <a:r>
              <a:rPr lang="en-US" sz="1400" dirty="0">
                <a:solidFill>
                  <a:srgbClr val="000000"/>
                </a:solidFill>
              </a:rPr>
              <a:t>series, as the feedback signal</a:t>
            </a:r>
            <a:r>
              <a:rPr lang="en-US" sz="1400" dirty="0" smtClean="0">
                <a:solidFill>
                  <a:srgbClr val="000000"/>
                </a:solidFill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This wiring of 2 contactors along with their feedback checks for single point, contact, cross wiring/short circuits related failures </a:t>
            </a:r>
            <a:r>
              <a:rPr lang="en-US" sz="1400" b="1" dirty="0">
                <a:solidFill>
                  <a:srgbClr val="000000"/>
                </a:solidFill>
              </a:rPr>
              <a:t>(Test pulses are sent through the contacts at regular intervals)</a:t>
            </a:r>
            <a:endParaRPr lang="en-US" sz="1400" dirty="0">
              <a:solidFill>
                <a:srgbClr val="000000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="" xmlns:a16="http://schemas.microsoft.com/office/drawing/2014/main" id="{2DBBD173-9F45-4F95-BE46-C8588E93E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82" y="1412779"/>
            <a:ext cx="5236105" cy="217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ounded Rectangle 6">
            <a:extLst>
              <a:ext uri="{FF2B5EF4-FFF2-40B4-BE49-F238E27FC236}">
                <a16:creationId xmlns="" xmlns:a16="http://schemas.microsoft.com/office/drawing/2014/main" id="{30E2A88D-FD1D-4E46-A0C5-1355F63DA876}"/>
              </a:ext>
            </a:extLst>
          </p:cNvPr>
          <p:cNvSpPr/>
          <p:nvPr/>
        </p:nvSpPr>
        <p:spPr bwMode="auto">
          <a:xfrm>
            <a:off x="938247" y="2732675"/>
            <a:ext cx="4610642" cy="279399"/>
          </a:xfrm>
          <a:prstGeom prst="roundRect">
            <a:avLst/>
          </a:prstGeom>
          <a:noFill/>
          <a:ln w="63500">
            <a:solidFill>
              <a:schemeClr val="accent3"/>
            </a:solidFill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dirty="0">
              <a:solidFill>
                <a:srgbClr val="00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="" xmlns:a16="http://schemas.microsoft.com/office/drawing/2014/main" id="{A0898C9F-E3BD-4C02-8856-C056993E0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443" y="1484784"/>
            <a:ext cx="5048297" cy="2179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Oval 20">
            <a:extLst>
              <a:ext uri="{FF2B5EF4-FFF2-40B4-BE49-F238E27FC236}">
                <a16:creationId xmlns="" xmlns:a16="http://schemas.microsoft.com/office/drawing/2014/main" id="{F69A8BB2-D3DB-4AE1-938B-25D637B1F17C}"/>
              </a:ext>
            </a:extLst>
          </p:cNvPr>
          <p:cNvSpPr/>
          <p:nvPr/>
        </p:nvSpPr>
        <p:spPr bwMode="auto">
          <a:xfrm>
            <a:off x="583684" y="2705396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A39C5C13-1EBD-4D04-ADD9-0B34E3CE3F8F}"/>
              </a:ext>
            </a:extLst>
          </p:cNvPr>
          <p:cNvSpPr/>
          <p:nvPr/>
        </p:nvSpPr>
        <p:spPr bwMode="auto">
          <a:xfrm>
            <a:off x="8050305" y="3025514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1557DF25-E894-4186-AE33-3EF06FF4613B}"/>
              </a:ext>
            </a:extLst>
          </p:cNvPr>
          <p:cNvSpPr/>
          <p:nvPr/>
        </p:nvSpPr>
        <p:spPr bwMode="auto">
          <a:xfrm>
            <a:off x="9160646" y="3018150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555" y="2500657"/>
            <a:ext cx="234193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836" y="3664248"/>
            <a:ext cx="1437526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2">
            <a:extLst>
              <a:ext uri="{FF2B5EF4-FFF2-40B4-BE49-F238E27FC236}">
                <a16:creationId xmlns="" xmlns:a16="http://schemas.microsoft.com/office/drawing/2014/main" id="{1557DF25-E894-4186-AE33-3EF06FF4613B}"/>
              </a:ext>
            </a:extLst>
          </p:cNvPr>
          <p:cNvSpPr/>
          <p:nvPr/>
        </p:nvSpPr>
        <p:spPr bwMode="auto">
          <a:xfrm>
            <a:off x="11061966" y="4293099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="" xmlns:a16="http://schemas.microsoft.com/office/drawing/2014/main" id="{1557DF25-E894-4186-AE33-3EF06FF4613B}"/>
              </a:ext>
            </a:extLst>
          </p:cNvPr>
          <p:cNvSpPr/>
          <p:nvPr/>
        </p:nvSpPr>
        <p:spPr bwMode="auto">
          <a:xfrm>
            <a:off x="7470689" y="4460076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 smtClean="0">
                <a:solidFill>
                  <a:srgbClr val="000000"/>
                </a:solidFill>
                <a:ea typeface="ＭＳ Ｐゴシック" charset="-128"/>
              </a:rPr>
              <a:t>2</a:t>
            </a:r>
            <a:endParaRPr lang="en-US" sz="1600" b="1" dirty="0">
              <a:solidFill>
                <a:srgbClr val="000000"/>
              </a:solidFill>
              <a:ea typeface="ＭＳ Ｐゴシック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879387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Rectangle 1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0" y="7"/>
            <a:ext cx="12192000" cy="1268413"/>
          </a:xfrm>
        </p:spPr>
        <p:txBody>
          <a:bodyPr/>
          <a:lstStyle/>
          <a:p>
            <a:r>
              <a:rPr lang="en-US" dirty="0"/>
              <a:t>Workshop: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0" dirty="0" smtClean="0"/>
              <a:t>Wiring of Safety </a:t>
            </a:r>
            <a:r>
              <a:rPr lang="en-US" b="0" dirty="0"/>
              <a:t>Input Module (RFID Guard Switch) -Technical Info</a:t>
            </a:r>
          </a:p>
        </p:txBody>
      </p:sp>
      <p:sp>
        <p:nvSpPr>
          <p:cNvPr id="27" name="Line Callout 2 (Border and Accent Bar) 2">
            <a:extLst>
              <a:ext uri="{FF2B5EF4-FFF2-40B4-BE49-F238E27FC236}">
                <a16:creationId xmlns="" xmlns:a16="http://schemas.microsoft.com/office/drawing/2014/main" id="{7A586B0D-0434-462F-A27C-BA31D28F190B}"/>
              </a:ext>
            </a:extLst>
          </p:cNvPr>
          <p:cNvSpPr/>
          <p:nvPr/>
        </p:nvSpPr>
        <p:spPr bwMode="auto">
          <a:xfrm flipH="1">
            <a:off x="133447" y="4877600"/>
            <a:ext cx="9633050" cy="1477328"/>
          </a:xfrm>
          <a:prstGeom prst="accentBorderCallout2">
            <a:avLst>
              <a:gd name="adj1" fmla="val 18750"/>
              <a:gd name="adj2" fmla="val -3031"/>
              <a:gd name="adj3" fmla="val -11008"/>
              <a:gd name="adj4" fmla="val -564"/>
              <a:gd name="adj5" fmla="val -42958"/>
              <a:gd name="adj6" fmla="val 2561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91440" rIns="91440" bIns="9144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 fontAlgn="base">
              <a:spcBef>
                <a:spcPct val="50000"/>
              </a:spcBef>
              <a:spcAft>
                <a:spcPct val="0"/>
              </a:spcAft>
              <a:buFontTx/>
              <a:buAutoNum type="arabicPeriod"/>
            </a:pPr>
            <a:r>
              <a:rPr lang="en-US" sz="1400" dirty="0">
                <a:solidFill>
                  <a:srgbClr val="000000"/>
                </a:solidFill>
              </a:rPr>
              <a:t>Guard: SIL 3, PL e, safety input wiring, 2 Normally Open contacts on the Guard switch wired to </a:t>
            </a:r>
            <a:r>
              <a:rPr lang="en-US" sz="1400" b="1" dirty="0">
                <a:solidFill>
                  <a:srgbClr val="000000"/>
                </a:solidFill>
              </a:rPr>
              <a:t>2 channels </a:t>
            </a:r>
            <a:r>
              <a:rPr lang="en-US" sz="1400" dirty="0">
                <a:solidFill>
                  <a:srgbClr val="000000"/>
                </a:solidFill>
              </a:rPr>
              <a:t>on the fail-safe Input Module, using </a:t>
            </a:r>
            <a:r>
              <a:rPr lang="en-US" sz="1400" b="1" dirty="0">
                <a:solidFill>
                  <a:srgbClr val="000000"/>
                </a:solidFill>
              </a:rPr>
              <a:t>External Sensor Supply</a:t>
            </a:r>
            <a:r>
              <a:rPr lang="en-US" sz="1400" dirty="0">
                <a:solidFill>
                  <a:srgbClr val="000000"/>
                </a:solidFill>
              </a:rPr>
              <a:t> required by the RFID switch.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Note: Refer to S7-1200F User Manual (A5E03470344-AB) for wiring guidelines and configuration settings.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</a:rPr>
              <a:t>Note: Refer to Support ID# 109478932 “Safety Applications with the S7-1200 FC CPU” for application examples. (https://support.industry.siemens.com/cs/ww/en/view/109478932</a:t>
            </a:r>
            <a:r>
              <a:rPr lang="en-US" sz="1400" dirty="0" smtClean="0">
                <a:solidFill>
                  <a:srgbClr val="000000"/>
                </a:solidFill>
              </a:rPr>
              <a:t>)</a:t>
            </a:r>
            <a:endParaRPr lang="en-US" sz="1400" dirty="0">
              <a:solidFill>
                <a:srgbClr val="000000"/>
              </a:solidFill>
            </a:endParaRPr>
          </a:p>
        </p:txBody>
      </p:sp>
      <p:pic>
        <p:nvPicPr>
          <p:cNvPr id="11" name="Picture 3">
            <a:extLst>
              <a:ext uri="{FF2B5EF4-FFF2-40B4-BE49-F238E27FC236}">
                <a16:creationId xmlns="" xmlns:a16="http://schemas.microsoft.com/office/drawing/2014/main" id="{C7572C21-D73F-4DAB-A0CD-1B5DA8E47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98" y="1431412"/>
            <a:ext cx="4775200" cy="343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>
            <a:extLst>
              <a:ext uri="{FF2B5EF4-FFF2-40B4-BE49-F238E27FC236}">
                <a16:creationId xmlns="" xmlns:a16="http://schemas.microsoft.com/office/drawing/2014/main" id="{313A67C9-2C6D-49CC-A5DB-83126D181F84}"/>
              </a:ext>
            </a:extLst>
          </p:cNvPr>
          <p:cNvSpPr/>
          <p:nvPr/>
        </p:nvSpPr>
        <p:spPr bwMode="auto">
          <a:xfrm>
            <a:off x="1066800" y="3830926"/>
            <a:ext cx="3974496" cy="304801"/>
          </a:xfrm>
          <a:prstGeom prst="roundRect">
            <a:avLst/>
          </a:prstGeom>
          <a:noFill/>
          <a:ln w="63500">
            <a:solidFill>
              <a:schemeClr val="accent3"/>
            </a:solidFill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dirty="0">
              <a:solidFill>
                <a:srgbClr val="000000"/>
              </a:solidFill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F3A2530C-EC57-45D6-8D32-7AEA448D2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757" y="1750374"/>
            <a:ext cx="4893923" cy="168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8A9BF4E-F51D-4F33-87EF-DDA7CA21B7AE}"/>
              </a:ext>
            </a:extLst>
          </p:cNvPr>
          <p:cNvSpPr/>
          <p:nvPr/>
        </p:nvSpPr>
        <p:spPr>
          <a:xfrm>
            <a:off x="5064757" y="1381746"/>
            <a:ext cx="6460535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i="1" u="sng" dirty="0">
                <a:solidFill>
                  <a:srgbClr val="000000"/>
                </a:solidFill>
                <a:ea typeface="ＭＳ Ｐゴシック" charset="-128"/>
              </a:rPr>
              <a:t>Wiring example: actual channel number may be different!</a:t>
            </a:r>
            <a:endParaRPr lang="en-US" i="1" u="sng" dirty="0">
              <a:solidFill>
                <a:srgbClr val="ADBECB"/>
              </a:solidFill>
              <a:ea typeface="ＭＳ Ｐゴシック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59D3DA75-4F5E-4532-9CB8-3BD70484139D}"/>
              </a:ext>
            </a:extLst>
          </p:cNvPr>
          <p:cNvSpPr/>
          <p:nvPr/>
        </p:nvSpPr>
        <p:spPr bwMode="auto">
          <a:xfrm>
            <a:off x="613804" y="3840859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B29096B4-25D0-4792-8344-3AAFADD135D8}"/>
              </a:ext>
            </a:extLst>
          </p:cNvPr>
          <p:cNvSpPr/>
          <p:nvPr/>
        </p:nvSpPr>
        <p:spPr bwMode="auto">
          <a:xfrm>
            <a:off x="6455853" y="2492899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AD70E50F-3E25-4279-9F1D-0B6E4207501A}"/>
              </a:ext>
            </a:extLst>
          </p:cNvPr>
          <p:cNvSpPr/>
          <p:nvPr/>
        </p:nvSpPr>
        <p:spPr bwMode="auto">
          <a:xfrm>
            <a:off x="7823294" y="2492899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8681" y="1820784"/>
            <a:ext cx="1620232" cy="4416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AD70E50F-3E25-4279-9F1D-0B6E4207501A}"/>
              </a:ext>
            </a:extLst>
          </p:cNvPr>
          <p:cNvSpPr/>
          <p:nvPr/>
        </p:nvSpPr>
        <p:spPr bwMode="auto">
          <a:xfrm>
            <a:off x="9680386" y="2979254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AD70E50F-3E25-4279-9F1D-0B6E4207501A}"/>
              </a:ext>
            </a:extLst>
          </p:cNvPr>
          <p:cNvSpPr/>
          <p:nvPr/>
        </p:nvSpPr>
        <p:spPr bwMode="auto">
          <a:xfrm>
            <a:off x="9685528" y="5676472"/>
            <a:ext cx="278296" cy="333955"/>
          </a:xfrm>
          <a:prstGeom prst="ellipse">
            <a:avLst/>
          </a:prstGeom>
          <a:solidFill>
            <a:srgbClr val="FF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74891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2" name="Rectangle 1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0" y="7"/>
            <a:ext cx="12192000" cy="1268413"/>
          </a:xfrm>
        </p:spPr>
        <p:txBody>
          <a:bodyPr/>
          <a:lstStyle/>
          <a:p>
            <a:r>
              <a:rPr lang="en-US" dirty="0"/>
              <a:t>Workshop</a:t>
            </a:r>
            <a:r>
              <a:rPr lang="en-US" dirty="0" smtClean="0"/>
              <a:t>: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b="0" dirty="0"/>
              <a:t>RFID Guard Switch -Technical Info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7508BE50-B40A-4AC5-B500-CDDC2473E0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196" y="1372319"/>
            <a:ext cx="2578032" cy="35115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93AF0D9-459C-40B3-8F6A-3B1A13A09F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026107"/>
            <a:ext cx="4710940" cy="9441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0A85DF6-B932-4482-8839-DE0B5607F2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2305" y="1372315"/>
            <a:ext cx="3705225" cy="1123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92C5805D-FB9F-44AD-8D06-A2315A8504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89855" y="2500930"/>
            <a:ext cx="4257675" cy="2124075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6CFE884B-51C3-478B-9F92-09E46C2FC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311987"/>
              </p:ext>
            </p:extLst>
          </p:nvPr>
        </p:nvGraphicFramePr>
        <p:xfrm>
          <a:off x="7319499" y="1700811"/>
          <a:ext cx="4527294" cy="30963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9127">
                  <a:extLst>
                    <a:ext uri="{9D8B030D-6E8A-4147-A177-3AD203B41FA5}">
                      <a16:colId xmlns="" xmlns:a16="http://schemas.microsoft.com/office/drawing/2014/main" val="3828595455"/>
                    </a:ext>
                  </a:extLst>
                </a:gridCol>
                <a:gridCol w="1967032">
                  <a:extLst>
                    <a:ext uri="{9D8B030D-6E8A-4147-A177-3AD203B41FA5}">
                      <a16:colId xmlns="" xmlns:a16="http://schemas.microsoft.com/office/drawing/2014/main" val="3240798228"/>
                    </a:ext>
                  </a:extLst>
                </a:gridCol>
                <a:gridCol w="562008">
                  <a:extLst>
                    <a:ext uri="{9D8B030D-6E8A-4147-A177-3AD203B41FA5}">
                      <a16:colId xmlns="" xmlns:a16="http://schemas.microsoft.com/office/drawing/2014/main" val="3859409563"/>
                    </a:ext>
                  </a:extLst>
                </a:gridCol>
                <a:gridCol w="999127">
                  <a:extLst>
                    <a:ext uri="{9D8B030D-6E8A-4147-A177-3AD203B41FA5}">
                      <a16:colId xmlns="" xmlns:a16="http://schemas.microsoft.com/office/drawing/2014/main" val="539111263"/>
                    </a:ext>
                  </a:extLst>
                </a:gridCol>
              </a:tblGrid>
              <a:tr h="370215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Function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tint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PIN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Color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048690078"/>
                  </a:ext>
                </a:extLst>
              </a:tr>
              <a:tr h="35338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Ue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WHITE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3480317100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X1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Safety input 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BROWN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3604926407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Ground (GND)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GREEN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665345151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OSSD1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Safety output 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YELLOW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197218375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OUT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Diagnostics output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GREY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622089234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X2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Safety input 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PINK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722025271"/>
                  </a:ext>
                </a:extLst>
              </a:tr>
              <a:tr h="33655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OSSD2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Safety output 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BLUE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857130793"/>
                  </a:ext>
                </a:extLst>
              </a:tr>
              <a:tr h="353387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No function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RED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356038947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6140866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612891774"/>
              </p:ext>
            </p:extLst>
          </p:nvPr>
        </p:nvGraphicFramePr>
        <p:xfrm>
          <a:off x="1589" y="1591"/>
          <a:ext cx="158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1"/>
                        <a:ext cx="158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7348" y="2028480"/>
            <a:ext cx="8112359" cy="4581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3"/>
            <a:ext cx="12192000" cy="1268413"/>
          </a:xfrm>
        </p:spPr>
        <p:txBody>
          <a:bodyPr/>
          <a:lstStyle/>
          <a:p>
            <a:pPr eaLnBrk="1" hangingPunct="1"/>
            <a:r>
              <a:rPr lang="en-US" altLang="de-DE" dirty="0"/>
              <a:t>SIMATIC S7-1200 with Safety Integrated</a:t>
            </a:r>
            <a:br>
              <a:rPr lang="en-US" altLang="de-DE" dirty="0"/>
            </a:br>
            <a:r>
              <a:rPr lang="en-US" altLang="de-DE" b="0" dirty="0"/>
              <a:t>…unique, innovative and efficient safety solution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542644" y="1754864"/>
            <a:ext cx="3246334" cy="180868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BECDD7"/>
              </a:buClr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Minimization of types and parts</a:t>
            </a:r>
          </a:p>
          <a:p>
            <a:pPr marL="285750" lvl="1" indent="-28575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  <a:t>Standard and fail-safe automation with just one controller</a:t>
            </a:r>
          </a:p>
          <a:p>
            <a:pPr marL="285750" lvl="1" indent="-285750" fontAlgn="base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ea typeface="ＭＳ Ｐゴシック" charset="-128"/>
              </a:rPr>
              <a:t>PROFINET integrated</a:t>
            </a:r>
          </a:p>
          <a:p>
            <a:pPr marL="0" lvl="1" fontAlgn="base">
              <a:lnSpc>
                <a:spcPts val="2600"/>
              </a:lnSpc>
              <a:spcAft>
                <a:spcPct val="0"/>
              </a:spcAft>
              <a:buClr>
                <a:srgbClr val="BECDD7"/>
              </a:buClr>
            </a:pPr>
            <a:endParaRPr lang="de-DE" sz="1400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542644" y="4119563"/>
            <a:ext cx="3228414" cy="1798630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lnSpc>
                <a:spcPct val="120000"/>
              </a:lnSpc>
              <a:spcAft>
                <a:spcPct val="0"/>
              </a:spcAft>
              <a:buClr>
                <a:srgbClr val="BECDD7"/>
              </a:buClr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I</a:t>
            </a: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nvestment protection</a:t>
            </a:r>
            <a:endParaRPr lang="en-US" altLang="de-DE" sz="1600" b="1" dirty="0">
              <a:solidFill>
                <a:srgbClr val="000000"/>
              </a:solidFill>
              <a:ea typeface="ＭＳ Ｐゴシック" charset="-128"/>
            </a:endParaRPr>
          </a:p>
          <a:p>
            <a:pPr marL="285750" lvl="1" indent="-285750" fontAlgn="base">
              <a:lnSpc>
                <a:spcPct val="12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sz="1400" kern="0" dirty="0">
                <a:solidFill>
                  <a:srgbClr val="000000"/>
                </a:solidFill>
                <a:ea typeface="ＭＳ Ｐゴシック"/>
              </a:rPr>
              <a:t>Simply </a:t>
            </a:r>
            <a:r>
              <a:rPr lang="en-US" sz="1400" kern="0" dirty="0" smtClean="0">
                <a:solidFill>
                  <a:srgbClr val="000000"/>
                </a:solidFill>
                <a:ea typeface="ＭＳ Ｐゴシック"/>
              </a:rPr>
              <a:t>add </a:t>
            </a:r>
            <a:r>
              <a:rPr lang="en-US" sz="1400" kern="0" dirty="0">
                <a:solidFill>
                  <a:srgbClr val="000000"/>
                </a:solidFill>
                <a:ea typeface="ＭＳ Ｐゴシック"/>
              </a:rPr>
              <a:t>fail-safe modules </a:t>
            </a:r>
            <a:br>
              <a:rPr lang="en-US" sz="1400" kern="0" dirty="0">
                <a:solidFill>
                  <a:srgbClr val="000000"/>
                </a:solidFill>
                <a:ea typeface="ＭＳ Ｐゴシック"/>
              </a:rPr>
            </a:br>
            <a:r>
              <a:rPr lang="en-US" sz="1400" kern="0" dirty="0">
                <a:solidFill>
                  <a:srgbClr val="000000"/>
                </a:solidFill>
                <a:ea typeface="ＭＳ Ｐゴシック"/>
              </a:rPr>
              <a:t>to </a:t>
            </a:r>
            <a:r>
              <a:rPr lang="en-US" sz="1400" kern="0">
                <a:solidFill>
                  <a:srgbClr val="000000"/>
                </a:solidFill>
                <a:ea typeface="ＭＳ Ｐゴシック"/>
              </a:rPr>
              <a:t>the </a:t>
            </a:r>
            <a:r>
              <a:rPr lang="en-US" sz="1400" kern="0" smtClean="0">
                <a:solidFill>
                  <a:srgbClr val="000000"/>
                </a:solidFill>
                <a:ea typeface="ＭＳ Ｐゴシック"/>
              </a:rPr>
              <a:t>Safety PLC</a:t>
            </a:r>
            <a:endParaRPr lang="en-US" sz="1400" dirty="0">
              <a:solidFill>
                <a:srgbClr val="000000"/>
              </a:solidFill>
              <a:ea typeface="ＭＳ Ｐゴシック" charset="-128"/>
            </a:endParaRPr>
          </a:p>
          <a:p>
            <a:pPr marL="285750" lvl="1" indent="-285750" fontAlgn="base">
              <a:lnSpc>
                <a:spcPct val="12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  <a:t>Simple porting of existing application programs between</a:t>
            </a:r>
            <a:b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  <a:t>S7-1200 &lt;&gt; S7-1500</a:t>
            </a: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8471338" y="1756073"/>
            <a:ext cx="3238313" cy="1295352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spcAft>
                <a:spcPct val="0"/>
              </a:spcAft>
              <a:buClr>
                <a:srgbClr val="BECDD7"/>
              </a:buClr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Certified according to </a:t>
            </a:r>
            <a:b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EN 61508 </a:t>
            </a:r>
            <a:r>
              <a:rPr lang="en-US" altLang="de-DE" sz="1600" b="1" baseline="30000" dirty="0">
                <a:solidFill>
                  <a:srgbClr val="000000"/>
                </a:solidFill>
                <a:ea typeface="ＭＳ Ｐゴシック" charset="-128"/>
              </a:rPr>
              <a:t>2nd</a:t>
            </a: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 Edition and </a:t>
            </a:r>
            <a:b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EN ISO 13849-1 PL e</a:t>
            </a:r>
          </a:p>
          <a:p>
            <a:pPr marL="285750" lvl="1" indent="-285750" fontAlgn="base">
              <a:lnSpc>
                <a:spcPct val="11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  <a:t>Field-proven Coded Processing instead of multi-processor system </a:t>
            </a:r>
            <a:endParaRPr lang="en-US" sz="1400" dirty="0">
              <a:solidFill>
                <a:srgbClr val="000000"/>
              </a:solidFill>
              <a:ea typeface="ＭＳ Ｐゴシック" charset="-128"/>
            </a:endParaRPr>
          </a:p>
          <a:p>
            <a:pPr marL="0" lvl="1" fontAlgn="base">
              <a:lnSpc>
                <a:spcPts val="2600"/>
              </a:lnSpc>
              <a:spcAft>
                <a:spcPct val="0"/>
              </a:spcAft>
              <a:buClr>
                <a:srgbClr val="BECDD7"/>
              </a:buClr>
            </a:pPr>
            <a:endParaRPr lang="de-DE" sz="1400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8474139" y="4765678"/>
            <a:ext cx="3238313" cy="1153729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lnSpc>
                <a:spcPct val="12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Maximum protection </a:t>
            </a:r>
            <a:b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against manipulation</a:t>
            </a:r>
          </a:p>
          <a:p>
            <a:pPr marL="285750" lvl="1" indent="-285750" fontAlgn="base">
              <a:lnSpc>
                <a:spcPct val="12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  <a:buFont typeface="Wingdings" panose="05000000000000000000" pitchFamily="2" charset="2"/>
              <a:buChar char="§"/>
            </a:pP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</a:rPr>
              <a:t>Additional password for access to F configuration and F program</a:t>
            </a:r>
            <a:endParaRPr lang="en-US" sz="1400" b="1" dirty="0">
              <a:solidFill>
                <a:srgbClr val="000000"/>
              </a:solidFill>
              <a:ea typeface="ＭＳ Ｐゴシック" charset="-128"/>
            </a:endParaRPr>
          </a:p>
          <a:p>
            <a:pPr marL="0" lvl="1" fontAlgn="base">
              <a:lnSpc>
                <a:spcPts val="2600"/>
              </a:lnSpc>
              <a:spcAft>
                <a:spcPct val="0"/>
              </a:spcAft>
              <a:buClr>
                <a:srgbClr val="BECDD7"/>
              </a:buClr>
            </a:pPr>
            <a:endParaRPr lang="de-DE" sz="1600" b="1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8469364" y="3253719"/>
            <a:ext cx="3238313" cy="1328559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lnSpc>
                <a:spcPct val="110000"/>
              </a:lnSpc>
              <a:spcAft>
                <a:spcPct val="0"/>
              </a:spcAft>
              <a:buClr>
                <a:srgbClr val="000000">
                  <a:lumMod val="50000"/>
                  <a:lumOff val="50000"/>
                </a:srgbClr>
              </a:buClr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Integrated Diagnostics</a:t>
            </a:r>
          </a:p>
          <a:p>
            <a:pPr marL="285750" lvl="1" indent="-285750" fontAlgn="base">
              <a:lnSpc>
                <a:spcPct val="110000"/>
              </a:lnSpc>
              <a:spcAft>
                <a:spcPct val="0"/>
              </a:spcAft>
              <a:buClr>
                <a:srgbClr val="BECDD7"/>
              </a:buClr>
              <a:buFont typeface="Arial" panose="020B0604020202020204" pitchFamily="34" charset="0"/>
              <a:buChar char="•"/>
            </a:pPr>
            <a:r>
              <a:rPr lang="en-US" altLang="de-DE" sz="1400" dirty="0">
                <a:solidFill>
                  <a:srgbClr val="000000"/>
                </a:solidFill>
                <a:ea typeface="ＭＳ Ｐゴシック" charset="-128"/>
                <a:cs typeface="Arial"/>
              </a:rPr>
              <a:t>Easy and rapid localization of faults through granular fault messages in plain text … also world wide  via WEB-Server</a:t>
            </a:r>
            <a:endParaRPr lang="de-DE" sz="1400" b="1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14" name="Rechteck 13"/>
          <p:cNvSpPr/>
          <p:nvPr/>
        </p:nvSpPr>
        <p:spPr bwMode="auto">
          <a:xfrm>
            <a:off x="3452568" y="1816265"/>
            <a:ext cx="259065" cy="261818"/>
          </a:xfrm>
          <a:prstGeom prst="rect">
            <a:avLst/>
          </a:prstGeom>
          <a:solidFill>
            <a:srgbClr val="AAB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</a:rPr>
              <a:t>+</a:t>
            </a:r>
          </a:p>
        </p:txBody>
      </p:sp>
      <p:sp>
        <p:nvSpPr>
          <p:cNvPr id="15" name="Rechteck 14"/>
          <p:cNvSpPr/>
          <p:nvPr/>
        </p:nvSpPr>
        <p:spPr bwMode="auto">
          <a:xfrm>
            <a:off x="11372514" y="1816742"/>
            <a:ext cx="259065" cy="288000"/>
          </a:xfrm>
          <a:prstGeom prst="rect">
            <a:avLst/>
          </a:prstGeom>
          <a:solidFill>
            <a:srgbClr val="AAB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</a:rPr>
              <a:t>+</a:t>
            </a:r>
          </a:p>
        </p:txBody>
      </p:sp>
      <p:sp>
        <p:nvSpPr>
          <p:cNvPr id="23" name="Rechteck 22"/>
          <p:cNvSpPr/>
          <p:nvPr/>
        </p:nvSpPr>
        <p:spPr bwMode="auto">
          <a:xfrm>
            <a:off x="11375312" y="4829114"/>
            <a:ext cx="259065" cy="288000"/>
          </a:xfrm>
          <a:prstGeom prst="rect">
            <a:avLst/>
          </a:prstGeom>
          <a:solidFill>
            <a:srgbClr val="AAB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</a:rPr>
              <a:t>+</a:t>
            </a:r>
          </a:p>
        </p:txBody>
      </p:sp>
      <p:sp>
        <p:nvSpPr>
          <p:cNvPr id="24" name="Rechteck 23"/>
          <p:cNvSpPr/>
          <p:nvPr/>
        </p:nvSpPr>
        <p:spPr bwMode="auto">
          <a:xfrm>
            <a:off x="11370540" y="3313374"/>
            <a:ext cx="259065" cy="288000"/>
          </a:xfrm>
          <a:prstGeom prst="rect">
            <a:avLst/>
          </a:prstGeom>
          <a:solidFill>
            <a:srgbClr val="AAB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</a:rPr>
              <a:t>+</a:t>
            </a:r>
          </a:p>
        </p:txBody>
      </p:sp>
      <p:sp>
        <p:nvSpPr>
          <p:cNvPr id="25" name="Rechteck 24"/>
          <p:cNvSpPr/>
          <p:nvPr/>
        </p:nvSpPr>
        <p:spPr bwMode="auto">
          <a:xfrm>
            <a:off x="3443601" y="4188111"/>
            <a:ext cx="259065" cy="261818"/>
          </a:xfrm>
          <a:prstGeom prst="rect">
            <a:avLst/>
          </a:prstGeom>
          <a:solidFill>
            <a:srgbClr val="AAB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FFFFFF"/>
                </a:solidFill>
                <a:ea typeface="ＭＳ Ｐゴシック" charset="-128"/>
              </a:rPr>
              <a:t>+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64751672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7861834"/>
              </p:ext>
            </p:extLst>
          </p:nvPr>
        </p:nvGraphicFramePr>
        <p:xfrm>
          <a:off x="1589" y="1591"/>
          <a:ext cx="158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1"/>
                        <a:ext cx="158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3"/>
            <a:ext cx="12192000" cy="1268413"/>
          </a:xfrm>
        </p:spPr>
        <p:txBody>
          <a:bodyPr/>
          <a:lstStyle/>
          <a:p>
            <a:pPr eaLnBrk="1" hangingPunct="1"/>
            <a:r>
              <a:rPr lang="en-US" altLang="de-DE" dirty="0"/>
              <a:t>SIMATIC S7-1200 with Safety Integrated</a:t>
            </a:r>
            <a:br>
              <a:rPr lang="en-US" altLang="de-DE" dirty="0"/>
            </a:br>
            <a:r>
              <a:rPr lang="en-US" altLang="de-DE" b="0" dirty="0"/>
              <a:t>…extreme flexibility for small machine manufactures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785356" y="1685928"/>
            <a:ext cx="5337446" cy="522011"/>
            <a:chOff x="542925" y="1754861"/>
            <a:chExt cx="5340226" cy="522011"/>
          </a:xfrm>
        </p:grpSpPr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542925" y="1754861"/>
              <a:ext cx="5340226" cy="522011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/>
            <a:lstStyle/>
            <a:p>
              <a:pPr marL="0" lvl="1" fontAlgn="base">
                <a:lnSpc>
                  <a:spcPct val="11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BECDD7"/>
                </a:buClr>
              </a:pPr>
              <a:r>
                <a:rPr lang="en-US" altLang="de-DE" sz="1600" b="1" dirty="0">
                  <a:solidFill>
                    <a:srgbClr val="000000"/>
                  </a:solidFill>
                  <a:ea typeface="ＭＳ Ｐゴシック" charset="-128"/>
                </a:rPr>
                <a:t>Use as a standard controller with larger memory </a:t>
              </a:r>
            </a:p>
          </p:txBody>
        </p:sp>
        <p:sp>
          <p:nvSpPr>
            <p:cNvPr id="14" name="Rechteck 13"/>
            <p:cNvSpPr/>
            <p:nvPr/>
          </p:nvSpPr>
          <p:spPr bwMode="auto">
            <a:xfrm>
              <a:off x="5551943" y="1816265"/>
              <a:ext cx="259200" cy="261818"/>
            </a:xfrm>
            <a:prstGeom prst="rect">
              <a:avLst/>
            </a:prstGeom>
            <a:solidFill>
              <a:srgbClr val="AAB41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r>
                <a:rPr lang="en-US" b="1" dirty="0">
                  <a:solidFill>
                    <a:srgbClr val="FFFFFF"/>
                  </a:solidFill>
                  <a:ea typeface="ＭＳ Ｐゴシック" charset="-128"/>
                </a:rPr>
                <a:t>+</a:t>
              </a:r>
            </a:p>
          </p:txBody>
        </p:sp>
      </p:grpSp>
      <p:pic>
        <p:nvPicPr>
          <p:cNvPr id="3898371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28445" y="4005064"/>
            <a:ext cx="2290040" cy="205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372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21347" y="4005067"/>
            <a:ext cx="952156" cy="203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373" name="Picture 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83239" y="4005067"/>
            <a:ext cx="1267613" cy="203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374" name="Picture 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28446" y="4005067"/>
            <a:ext cx="2271863" cy="203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375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362589" y="4005067"/>
            <a:ext cx="1267613" cy="203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8376" name="Picture 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642826" y="4005067"/>
            <a:ext cx="1267613" cy="2035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" name="Group 25"/>
          <p:cNvGrpSpPr/>
          <p:nvPr/>
        </p:nvGrpSpPr>
        <p:grpSpPr>
          <a:xfrm>
            <a:off x="2785356" y="2348883"/>
            <a:ext cx="5337446" cy="522011"/>
            <a:chOff x="542925" y="1754861"/>
            <a:chExt cx="5340226" cy="522011"/>
          </a:xfrm>
        </p:grpSpPr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542925" y="1754861"/>
              <a:ext cx="5340226" cy="522011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/>
            <a:lstStyle/>
            <a:p>
              <a:pPr marL="0" lvl="1" fontAlgn="base">
                <a:lnSpc>
                  <a:spcPct val="11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BECDD7"/>
                </a:buClr>
              </a:pPr>
              <a:r>
                <a:rPr lang="en-US" altLang="de-DE" sz="1600" b="1" dirty="0">
                  <a:solidFill>
                    <a:srgbClr val="000000"/>
                  </a:solidFill>
                  <a:ea typeface="ＭＳ Ｐゴシック" charset="-128"/>
                </a:rPr>
                <a:t>Use as a standard and safe controller </a:t>
              </a:r>
            </a:p>
          </p:txBody>
        </p:sp>
        <p:sp>
          <p:nvSpPr>
            <p:cNvPr id="28" name="Rechteck 13"/>
            <p:cNvSpPr/>
            <p:nvPr/>
          </p:nvSpPr>
          <p:spPr bwMode="auto">
            <a:xfrm>
              <a:off x="5551943" y="1816265"/>
              <a:ext cx="259200" cy="261818"/>
            </a:xfrm>
            <a:prstGeom prst="rect">
              <a:avLst/>
            </a:prstGeom>
            <a:solidFill>
              <a:srgbClr val="AAB41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r>
                <a:rPr lang="en-US" b="1" dirty="0">
                  <a:solidFill>
                    <a:srgbClr val="FFFFFF"/>
                  </a:solidFill>
                  <a:ea typeface="ＭＳ Ｐゴシック" charset="-128"/>
                </a:rPr>
                <a:t>+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85356" y="2996955"/>
            <a:ext cx="5337446" cy="522011"/>
            <a:chOff x="542925" y="1754861"/>
            <a:chExt cx="5340226" cy="522011"/>
          </a:xfrm>
        </p:grpSpPr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542925" y="1754861"/>
              <a:ext cx="5340226" cy="522011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/>
            <a:lstStyle/>
            <a:p>
              <a:pPr marL="0" lvl="1" fontAlgn="base">
                <a:lnSpc>
                  <a:spcPct val="110000"/>
                </a:lnSpc>
                <a:spcBef>
                  <a:spcPts val="600"/>
                </a:spcBef>
                <a:spcAft>
                  <a:spcPct val="0"/>
                </a:spcAft>
                <a:buClr>
                  <a:srgbClr val="BECDD7"/>
                </a:buClr>
              </a:pPr>
              <a:r>
                <a:rPr lang="en-US" altLang="de-DE" sz="1600" b="1" dirty="0">
                  <a:solidFill>
                    <a:srgbClr val="000000"/>
                  </a:solidFill>
                  <a:ea typeface="ＭＳ Ｐゴシック" charset="-128"/>
                </a:rPr>
                <a:t>Use as a safety controller</a:t>
              </a:r>
            </a:p>
          </p:txBody>
        </p:sp>
        <p:sp>
          <p:nvSpPr>
            <p:cNvPr id="31" name="Rechteck 13"/>
            <p:cNvSpPr/>
            <p:nvPr/>
          </p:nvSpPr>
          <p:spPr bwMode="auto">
            <a:xfrm>
              <a:off x="5551943" y="1816265"/>
              <a:ext cx="259200" cy="261818"/>
            </a:xfrm>
            <a:prstGeom prst="rect">
              <a:avLst/>
            </a:prstGeom>
            <a:solidFill>
              <a:srgbClr val="AAB41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r>
                <a:rPr lang="en-US" b="1" dirty="0">
                  <a:solidFill>
                    <a:srgbClr val="FFFFFF"/>
                  </a:solidFill>
                  <a:ea typeface="ＭＳ Ｐゴシック" charset="-128"/>
                </a:rPr>
                <a:t>+</a:t>
              </a:r>
            </a:p>
          </p:txBody>
        </p:sp>
      </p:grp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8327087" y="1685928"/>
            <a:ext cx="1799065" cy="1815083"/>
          </a:xfrm>
          <a:prstGeom prst="rect">
            <a:avLst/>
          </a:prstGeom>
          <a:solidFill>
            <a:schemeClr val="accent2">
              <a:alpha val="90000"/>
            </a:schemeClr>
          </a:solidFill>
          <a:ln w="15875" algn="ctr">
            <a:noFill/>
            <a:miter lim="800000"/>
            <a:headEnd/>
            <a:tailEnd/>
          </a:ln>
          <a:effectLst/>
          <a:extLst/>
        </p:spPr>
        <p:txBody>
          <a:bodyPr lIns="108000" tIns="54000" rIns="108000" bIns="54000"/>
          <a:lstStyle/>
          <a:p>
            <a:pPr marL="0" lvl="1" fontAlgn="base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BECDD7"/>
              </a:buClr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S7-1212F </a:t>
            </a:r>
            <a:r>
              <a:rPr lang="en-US" altLang="de-DE" sz="1600" b="1" dirty="0" smtClean="0">
                <a:solidFill>
                  <a:srgbClr val="000000"/>
                </a:solidFill>
                <a:ea typeface="ＭＳ Ｐゴシック" charset="-128"/>
              </a:rPr>
              <a:t> </a:t>
            </a: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/>
            </a:r>
            <a:b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S7-1214F </a:t>
            </a:r>
            <a:b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</a:b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S7-1215F 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2525755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9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9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898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9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9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9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9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98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98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9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89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389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898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89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89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98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595E-6 2.59259E-6 L -0.18532 -0.00139 " pathEditMode="fixed" rAng="0" ptsTypes="AA">
                                      <p:cBhvr>
                                        <p:cTn id="65" dur="2000" fill="hold"/>
                                        <p:tgtEl>
                                          <p:spTgt spid="3898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00" y="-1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58E-6 2.59259E-6 L -0.18402 -0.00139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3898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1"/>
          <p:cNvGrpSpPr/>
          <p:nvPr/>
        </p:nvGrpSpPr>
        <p:grpSpPr>
          <a:xfrm>
            <a:off x="3235894" y="3855260"/>
            <a:ext cx="1483060" cy="86361"/>
            <a:chOff x="8029718" y="5855468"/>
            <a:chExt cx="2342357" cy="0"/>
          </a:xfrm>
        </p:grpSpPr>
        <p:cxnSp>
          <p:nvCxnSpPr>
            <p:cNvPr id="120" name="Gerade Verbindung 119"/>
            <p:cNvCxnSpPr/>
            <p:nvPr/>
          </p:nvCxnSpPr>
          <p:spPr bwMode="auto">
            <a:xfrm flipH="1">
              <a:off x="8063016" y="5855468"/>
              <a:ext cx="2309059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0099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1" name="Gerade Verbindung 120"/>
            <p:cNvCxnSpPr/>
            <p:nvPr/>
          </p:nvCxnSpPr>
          <p:spPr bwMode="auto">
            <a:xfrm flipH="1">
              <a:off x="9754164" y="5855468"/>
              <a:ext cx="617911" cy="0"/>
            </a:xfrm>
            <a:prstGeom prst="line">
              <a:avLst/>
            </a:prstGeom>
            <a:solidFill>
              <a:schemeClr val="tx2"/>
            </a:solidFill>
            <a:ln w="38100" cap="flat" cmpd="sng" algn="ctr">
              <a:solidFill>
                <a:srgbClr val="009933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4" name="Gerade Verbindung 123"/>
            <p:cNvCxnSpPr/>
            <p:nvPr/>
          </p:nvCxnSpPr>
          <p:spPr bwMode="auto">
            <a:xfrm flipH="1">
              <a:off x="8029718" y="5855468"/>
              <a:ext cx="2342357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FFED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537" y="1802510"/>
            <a:ext cx="1067319" cy="93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de-DE" dirty="0"/>
              <a:t>Simple or complex safety applications</a:t>
            </a:r>
            <a:endParaRPr lang="en-US" dirty="0"/>
          </a:p>
        </p:txBody>
      </p:sp>
      <p:grpSp>
        <p:nvGrpSpPr>
          <p:cNvPr id="4" name="Gruppieren 10"/>
          <p:cNvGrpSpPr/>
          <p:nvPr/>
        </p:nvGrpSpPr>
        <p:grpSpPr>
          <a:xfrm>
            <a:off x="4582130" y="3396661"/>
            <a:ext cx="1863502" cy="936104"/>
            <a:chOff x="3009526" y="3330386"/>
            <a:chExt cx="1864473" cy="936104"/>
          </a:xfrm>
        </p:grpSpPr>
        <p:pic>
          <p:nvPicPr>
            <p:cNvPr id="12" name="Picture 2" descr="C:\Users\adsast9\AppData\Local\Microsoft\Windows\Temporary Internet Files\Content.IE5\35EE6L05\G_SY02_XX_00937P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255" y="3330386"/>
              <a:ext cx="52872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C:\Users\adsast9\AppData\Local\Microsoft\Windows\Temporary Internet Files\Content.IE5\35EE6L05\G_SY02_XX_00937P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5271" y="3330386"/>
              <a:ext cx="52872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Gerade Verbindung 13"/>
            <p:cNvCxnSpPr/>
            <p:nvPr/>
          </p:nvCxnSpPr>
          <p:spPr bwMode="auto">
            <a:xfrm>
              <a:off x="3894694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Gerade Verbindung 14"/>
            <p:cNvCxnSpPr/>
            <p:nvPr/>
          </p:nvCxnSpPr>
          <p:spPr bwMode="auto">
            <a:xfrm>
              <a:off x="4349866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Gerade Verbindung 16"/>
            <p:cNvCxnSpPr/>
            <p:nvPr/>
          </p:nvCxnSpPr>
          <p:spPr bwMode="auto">
            <a:xfrm>
              <a:off x="4388039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8" name="Gerade Verbindung 17"/>
            <p:cNvCxnSpPr/>
            <p:nvPr/>
          </p:nvCxnSpPr>
          <p:spPr bwMode="auto">
            <a:xfrm>
              <a:off x="4845913" y="3699823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9" name="Picture 3" descr="D:\temp\G_SY02_XX_00935P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9526" y="3330386"/>
              <a:ext cx="88516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Gerade Verbindung 19"/>
            <p:cNvCxnSpPr/>
            <p:nvPr/>
          </p:nvCxnSpPr>
          <p:spPr bwMode="auto">
            <a:xfrm>
              <a:off x="3043237" y="3699823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20"/>
            <p:cNvCxnSpPr/>
            <p:nvPr/>
          </p:nvCxnSpPr>
          <p:spPr bwMode="auto">
            <a:xfrm>
              <a:off x="3852027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23" name="Picture 12" descr="G_SY02_XX_00726P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5673" y="5185707"/>
            <a:ext cx="411164" cy="9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" descr="G_SY02_XX_00726P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2803" y="5185703"/>
            <a:ext cx="410824" cy="9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Gerade Verbindung 25"/>
          <p:cNvCxnSpPr/>
          <p:nvPr/>
        </p:nvCxnSpPr>
        <p:spPr bwMode="auto">
          <a:xfrm>
            <a:off x="4760165" y="4332768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26"/>
          <p:cNvCxnSpPr/>
          <p:nvPr/>
        </p:nvCxnSpPr>
        <p:spPr bwMode="auto">
          <a:xfrm flipH="1">
            <a:off x="4755366" y="4976996"/>
            <a:ext cx="2307857" cy="0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Gerade Verbindung 27"/>
          <p:cNvCxnSpPr/>
          <p:nvPr/>
        </p:nvCxnSpPr>
        <p:spPr bwMode="auto">
          <a:xfrm flipH="1">
            <a:off x="6445634" y="4976996"/>
            <a:ext cx="617589" cy="0"/>
          </a:xfrm>
          <a:prstGeom prst="line">
            <a:avLst/>
          </a:prstGeom>
          <a:solidFill>
            <a:schemeClr val="tx2"/>
          </a:solidFill>
          <a:ln w="38100" cap="flat" cmpd="sng" algn="ctr">
            <a:solidFill>
              <a:srgbClr val="009933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chteck 28"/>
          <p:cNvSpPr/>
          <p:nvPr/>
        </p:nvSpPr>
        <p:spPr bwMode="auto">
          <a:xfrm>
            <a:off x="7207164" y="3332010"/>
            <a:ext cx="35499" cy="38268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0" name="Parallelogramm 29"/>
          <p:cNvSpPr/>
          <p:nvPr/>
        </p:nvSpPr>
        <p:spPr bwMode="auto">
          <a:xfrm rot="20777576">
            <a:off x="7224547" y="3437613"/>
            <a:ext cx="222042" cy="236432"/>
          </a:xfrm>
          <a:prstGeom prst="parallelogram">
            <a:avLst/>
          </a:prstGeom>
          <a:pattFill prst="smGrid">
            <a:fgClr>
              <a:schemeClr val="accent2"/>
            </a:fgClr>
            <a:bgClr>
              <a:schemeClr val="bg1"/>
            </a:bgClr>
          </a:pattFill>
          <a:ln w="3175">
            <a:solidFill>
              <a:schemeClr val="dk1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1" name="Rechteck 30"/>
          <p:cNvSpPr/>
          <p:nvPr/>
        </p:nvSpPr>
        <p:spPr bwMode="auto">
          <a:xfrm>
            <a:off x="7239525" y="3332010"/>
            <a:ext cx="23709" cy="63780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32" name="Rechteck 31"/>
          <p:cNvSpPr/>
          <p:nvPr/>
        </p:nvSpPr>
        <p:spPr bwMode="auto">
          <a:xfrm>
            <a:off x="7417657" y="3332010"/>
            <a:ext cx="35499" cy="38268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grpSp>
        <p:nvGrpSpPr>
          <p:cNvPr id="5" name="Gruppieren 32"/>
          <p:cNvGrpSpPr/>
          <p:nvPr/>
        </p:nvGrpSpPr>
        <p:grpSpPr>
          <a:xfrm>
            <a:off x="5533660" y="2224902"/>
            <a:ext cx="287882" cy="252028"/>
            <a:chOff x="4278051" y="2713157"/>
            <a:chExt cx="288032" cy="252028"/>
          </a:xfrm>
        </p:grpSpPr>
        <p:sp>
          <p:nvSpPr>
            <p:cNvPr id="34" name="Ellipse 33"/>
            <p:cNvSpPr/>
            <p:nvPr/>
          </p:nvSpPr>
          <p:spPr bwMode="auto">
            <a:xfrm>
              <a:off x="4278051" y="2713157"/>
              <a:ext cx="288032" cy="252028"/>
            </a:xfrm>
            <a:prstGeom prst="ellipse">
              <a:avLst/>
            </a:prstGeom>
            <a:solidFill>
              <a:srgbClr val="FFED00"/>
            </a:solidFill>
            <a:ln>
              <a:noFill/>
            </a:ln>
            <a:effectLst/>
            <a:extLst/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endParaRPr lang="en-US" b="1" dirty="0" err="1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4354251" y="2776164"/>
              <a:ext cx="135632" cy="126014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  <a:effectLst/>
            <a:extLst/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endParaRPr lang="en-US" b="1" dirty="0" err="1">
                <a:solidFill>
                  <a:srgbClr val="000000"/>
                </a:solidFill>
                <a:ea typeface="ＭＳ Ｐゴシック" charset="-128"/>
              </a:endParaRPr>
            </a:p>
          </p:txBody>
        </p:sp>
      </p:grpSp>
      <p:grpSp>
        <p:nvGrpSpPr>
          <p:cNvPr id="6" name="Gruppieren 35"/>
          <p:cNvGrpSpPr/>
          <p:nvPr/>
        </p:nvGrpSpPr>
        <p:grpSpPr>
          <a:xfrm>
            <a:off x="7183544" y="3974124"/>
            <a:ext cx="287882" cy="360040"/>
            <a:chOff x="4659015" y="2852936"/>
            <a:chExt cx="500502" cy="432048"/>
          </a:xfrm>
        </p:grpSpPr>
        <p:sp>
          <p:nvSpPr>
            <p:cNvPr id="37" name="Rechteck 36"/>
            <p:cNvSpPr/>
            <p:nvPr/>
          </p:nvSpPr>
          <p:spPr bwMode="auto">
            <a:xfrm>
              <a:off x="5091064" y="2852936"/>
              <a:ext cx="68453" cy="432048"/>
            </a:xfrm>
            <a:prstGeom prst="rect">
              <a:avLst/>
            </a:prstGeom>
            <a:solidFill>
              <a:srgbClr val="FFED00"/>
            </a:solidFill>
            <a:ln>
              <a:noFill/>
            </a:ln>
            <a:effectLst/>
            <a:extLst/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endParaRPr lang="en-US" b="1" dirty="0" err="1">
                <a:solidFill>
                  <a:srgbClr val="000000"/>
                </a:solidFill>
                <a:ea typeface="ＭＳ Ｐゴシック" charset="-128"/>
              </a:endParaRPr>
            </a:p>
          </p:txBody>
        </p:sp>
        <p:cxnSp>
          <p:nvCxnSpPr>
            <p:cNvPr id="38" name="Gerade Verbindung mit Pfeil 37"/>
            <p:cNvCxnSpPr/>
            <p:nvPr/>
          </p:nvCxnSpPr>
          <p:spPr bwMode="auto">
            <a:xfrm>
              <a:off x="4693242" y="2924944"/>
              <a:ext cx="407302" cy="0"/>
            </a:xfrm>
            <a:prstGeom prst="straightConnector1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Gerade Verbindung mit Pfeil 38"/>
            <p:cNvCxnSpPr/>
            <p:nvPr/>
          </p:nvCxnSpPr>
          <p:spPr bwMode="auto">
            <a:xfrm>
              <a:off x="4693242" y="3077344"/>
              <a:ext cx="407302" cy="0"/>
            </a:xfrm>
            <a:prstGeom prst="straightConnector1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Gerade Verbindung mit Pfeil 39"/>
            <p:cNvCxnSpPr/>
            <p:nvPr/>
          </p:nvCxnSpPr>
          <p:spPr bwMode="auto">
            <a:xfrm>
              <a:off x="4693242" y="3220988"/>
              <a:ext cx="407302" cy="0"/>
            </a:xfrm>
            <a:prstGeom prst="straightConnector1">
              <a:avLst/>
            </a:prstGeom>
            <a:solidFill>
              <a:schemeClr val="tx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1" name="Rechteck 40"/>
            <p:cNvSpPr/>
            <p:nvPr/>
          </p:nvSpPr>
          <p:spPr bwMode="auto">
            <a:xfrm>
              <a:off x="4659015" y="2852936"/>
              <a:ext cx="68453" cy="432048"/>
            </a:xfrm>
            <a:prstGeom prst="rect">
              <a:avLst/>
            </a:prstGeom>
            <a:solidFill>
              <a:srgbClr val="FFED00"/>
            </a:solidFill>
            <a:ln>
              <a:noFill/>
            </a:ln>
            <a:effectLst/>
            <a:extLst/>
          </p:spPr>
          <p:txBody>
            <a:bodyPr wrap="square" lIns="108000" tIns="54000" rIns="108000" bIns="54000" numCol="1" spcCol="72000" rtlCol="0" anchor="ctr">
              <a:no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Font typeface="Wingdings" charset="0"/>
                <a:buNone/>
              </a:pPr>
              <a:endParaRPr lang="en-US" b="1" dirty="0" err="1">
                <a:solidFill>
                  <a:srgbClr val="000000"/>
                </a:solidFill>
                <a:ea typeface="ＭＳ Ｐゴシック" charset="-128"/>
              </a:endParaRPr>
            </a:p>
          </p:txBody>
        </p:sp>
      </p:grpSp>
      <p:cxnSp>
        <p:nvCxnSpPr>
          <p:cNvPr id="42" name="Gerade Verbindung 41"/>
          <p:cNvCxnSpPr/>
          <p:nvPr/>
        </p:nvCxnSpPr>
        <p:spPr bwMode="auto">
          <a:xfrm flipV="1">
            <a:off x="6445632" y="2487164"/>
            <a:ext cx="889936" cy="876736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rgbClr val="BECDD7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Gerade Verbindung 42"/>
          <p:cNvCxnSpPr/>
          <p:nvPr/>
        </p:nvCxnSpPr>
        <p:spPr bwMode="auto">
          <a:xfrm>
            <a:off x="6470734" y="4348324"/>
            <a:ext cx="1000692" cy="306559"/>
          </a:xfrm>
          <a:prstGeom prst="line">
            <a:avLst/>
          </a:prstGeom>
          <a:solidFill>
            <a:schemeClr val="tx2"/>
          </a:solidFill>
          <a:ln w="9525" cap="flat" cmpd="sng" algn="ctr">
            <a:solidFill>
              <a:srgbClr val="BECDD7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Gerade Verbindung 43"/>
          <p:cNvCxnSpPr/>
          <p:nvPr/>
        </p:nvCxnSpPr>
        <p:spPr bwMode="auto">
          <a:xfrm>
            <a:off x="5212794" y="4976999"/>
            <a:ext cx="0" cy="181781"/>
          </a:xfrm>
          <a:prstGeom prst="line">
            <a:avLst/>
          </a:prstGeom>
          <a:solidFill>
            <a:schemeClr val="tx2"/>
          </a:solidFill>
          <a:ln w="3810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Gerade Verbindung 44"/>
          <p:cNvCxnSpPr/>
          <p:nvPr/>
        </p:nvCxnSpPr>
        <p:spPr bwMode="auto">
          <a:xfrm>
            <a:off x="5983664" y="4969682"/>
            <a:ext cx="0" cy="181781"/>
          </a:xfrm>
          <a:prstGeom prst="line">
            <a:avLst/>
          </a:prstGeom>
          <a:solidFill>
            <a:schemeClr val="tx2"/>
          </a:solidFill>
          <a:ln w="3810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" name="Rechteck 63"/>
          <p:cNvSpPr/>
          <p:nvPr/>
        </p:nvSpPr>
        <p:spPr bwMode="auto">
          <a:xfrm>
            <a:off x="5959926" y="5888625"/>
            <a:ext cx="79189" cy="175001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65" name="Rechteck 64"/>
          <p:cNvSpPr/>
          <p:nvPr/>
        </p:nvSpPr>
        <p:spPr bwMode="auto">
          <a:xfrm>
            <a:off x="5212795" y="5888625"/>
            <a:ext cx="79189" cy="175001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cxnSp>
        <p:nvCxnSpPr>
          <p:cNvPr id="66" name="Gerade Verbindung 65"/>
          <p:cNvCxnSpPr/>
          <p:nvPr/>
        </p:nvCxnSpPr>
        <p:spPr bwMode="auto">
          <a:xfrm>
            <a:off x="4763294" y="4325451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FFED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Gerade Verbindung 66"/>
          <p:cNvCxnSpPr/>
          <p:nvPr/>
        </p:nvCxnSpPr>
        <p:spPr bwMode="auto">
          <a:xfrm flipH="1">
            <a:off x="4722085" y="4976996"/>
            <a:ext cx="2341138" cy="0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FFED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Textfeld 68"/>
          <p:cNvSpPr txBox="1"/>
          <p:nvPr/>
        </p:nvSpPr>
        <p:spPr>
          <a:xfrm>
            <a:off x="4615823" y="3109600"/>
            <a:ext cx="1801738" cy="2224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SIMATIC S7-1200</a:t>
            </a:r>
          </a:p>
        </p:txBody>
      </p:sp>
      <p:sp>
        <p:nvSpPr>
          <p:cNvPr id="70" name="Textfeld 69"/>
          <p:cNvSpPr txBox="1"/>
          <p:nvPr/>
        </p:nvSpPr>
        <p:spPr>
          <a:xfrm>
            <a:off x="4362473" y="1499248"/>
            <a:ext cx="1248489" cy="228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KTPx00F Mobile</a:t>
            </a:r>
          </a:p>
        </p:txBody>
      </p:sp>
      <p:sp>
        <p:nvSpPr>
          <p:cNvPr id="71" name="Textfeld 70"/>
          <p:cNvSpPr txBox="1"/>
          <p:nvPr/>
        </p:nvSpPr>
        <p:spPr>
          <a:xfrm>
            <a:off x="5055672" y="6265932"/>
            <a:ext cx="1157954" cy="228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SINAMICS</a:t>
            </a:r>
          </a:p>
        </p:txBody>
      </p:sp>
      <p:pic>
        <p:nvPicPr>
          <p:cNvPr id="84" name="Grafik 8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544" y="4763201"/>
            <a:ext cx="560872" cy="487298"/>
          </a:xfrm>
          <a:prstGeom prst="rect">
            <a:avLst/>
          </a:prstGeom>
        </p:spPr>
      </p:pic>
      <p:cxnSp>
        <p:nvCxnSpPr>
          <p:cNvPr id="86" name="Gerade Verbindung 85"/>
          <p:cNvCxnSpPr/>
          <p:nvPr/>
        </p:nvCxnSpPr>
        <p:spPr bwMode="auto">
          <a:xfrm>
            <a:off x="4718954" y="2726989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Gerade Verbindung 86"/>
          <p:cNvCxnSpPr/>
          <p:nvPr/>
        </p:nvCxnSpPr>
        <p:spPr bwMode="auto">
          <a:xfrm>
            <a:off x="4722084" y="2719672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FFED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" name="Gruppieren 88"/>
          <p:cNvGrpSpPr/>
          <p:nvPr/>
        </p:nvGrpSpPr>
        <p:grpSpPr>
          <a:xfrm>
            <a:off x="8720358" y="1593850"/>
            <a:ext cx="3133282" cy="576157"/>
            <a:chOff x="7806773" y="1797342"/>
            <a:chExt cx="4053042" cy="576157"/>
          </a:xfrm>
          <a:solidFill>
            <a:srgbClr val="D7D7CD"/>
          </a:solidFill>
        </p:grpSpPr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7806773" y="1797342"/>
              <a:ext cx="4053042" cy="576157"/>
            </a:xfrm>
            <a:prstGeom prst="rect">
              <a:avLst/>
            </a:prstGeom>
            <a:grpFill/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 anchor="ctr" anchorCtr="0"/>
            <a:lstStyle/>
            <a:p>
              <a:pPr algn="ctr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Drive Safety functions</a:t>
              </a:r>
            </a:p>
          </p:txBody>
        </p:sp>
        <p:pic>
          <p:nvPicPr>
            <p:cNvPr id="91" name="Picture 7" descr="C:\Documents and Settings\demo\Desktop\SIE_Icon_Bibliothek\SIM_PPT_icon_status_red-green_yes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6118" y="2060879"/>
              <a:ext cx="461657" cy="2880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</p:pic>
      </p:grpSp>
      <p:sp>
        <p:nvSpPr>
          <p:cNvPr id="92" name="Ellipse 91"/>
          <p:cNvSpPr/>
          <p:nvPr/>
        </p:nvSpPr>
        <p:spPr bwMode="auto">
          <a:xfrm>
            <a:off x="8164233" y="1649613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93" name="Ellipse 92"/>
          <p:cNvSpPr/>
          <p:nvPr/>
        </p:nvSpPr>
        <p:spPr bwMode="auto">
          <a:xfrm>
            <a:off x="3907005" y="2041280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2</a:t>
            </a:r>
          </a:p>
        </p:txBody>
      </p:sp>
      <p:grpSp>
        <p:nvGrpSpPr>
          <p:cNvPr id="8" name="Gruppieren 76"/>
          <p:cNvGrpSpPr/>
          <p:nvPr/>
        </p:nvGrpSpPr>
        <p:grpSpPr>
          <a:xfrm>
            <a:off x="1372394" y="3396661"/>
            <a:ext cx="1863502" cy="936104"/>
            <a:chOff x="3009526" y="3330386"/>
            <a:chExt cx="1864473" cy="936104"/>
          </a:xfrm>
        </p:grpSpPr>
        <p:pic>
          <p:nvPicPr>
            <p:cNvPr id="78" name="Picture 2" descr="C:\Users\adsast9\AppData\Local\Microsoft\Windows\Temporary Internet Files\Content.IE5\35EE6L05\G_SY02_XX_00937P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2255" y="3330386"/>
              <a:ext cx="52872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2" descr="C:\Users\adsast9\AppData\Local\Microsoft\Windows\Temporary Internet Files\Content.IE5\35EE6L05\G_SY02_XX_00937P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5271" y="3330386"/>
              <a:ext cx="52872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0" name="Gerade Verbindung 79"/>
            <p:cNvCxnSpPr/>
            <p:nvPr/>
          </p:nvCxnSpPr>
          <p:spPr bwMode="auto">
            <a:xfrm>
              <a:off x="3894694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Gerade Verbindung 80"/>
            <p:cNvCxnSpPr/>
            <p:nvPr/>
          </p:nvCxnSpPr>
          <p:spPr bwMode="auto">
            <a:xfrm>
              <a:off x="4349866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Gerade Verbindung 81"/>
            <p:cNvCxnSpPr/>
            <p:nvPr/>
          </p:nvCxnSpPr>
          <p:spPr bwMode="auto">
            <a:xfrm>
              <a:off x="4388039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3" name="Gerade Verbindung 82"/>
            <p:cNvCxnSpPr/>
            <p:nvPr/>
          </p:nvCxnSpPr>
          <p:spPr bwMode="auto">
            <a:xfrm>
              <a:off x="4845913" y="3699823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85" name="Picture 3" descr="D:\temp\G_SY02_XX_00935P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9526" y="3330386"/>
              <a:ext cx="885168" cy="936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8" name="Gerade Verbindung 87"/>
            <p:cNvCxnSpPr/>
            <p:nvPr/>
          </p:nvCxnSpPr>
          <p:spPr bwMode="auto">
            <a:xfrm>
              <a:off x="3043237" y="3699823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4" name="Gerade Verbindung 93"/>
            <p:cNvCxnSpPr/>
            <p:nvPr/>
          </p:nvCxnSpPr>
          <p:spPr bwMode="auto">
            <a:xfrm>
              <a:off x="3852027" y="3699050"/>
              <a:ext cx="0" cy="175520"/>
            </a:xfrm>
            <a:prstGeom prst="line">
              <a:avLst/>
            </a:prstGeom>
            <a:solidFill>
              <a:schemeClr val="tx2"/>
            </a:solidFill>
            <a:ln w="28575" cap="flat" cmpd="sng" algn="ctr">
              <a:solidFill>
                <a:srgbClr val="FFED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95" name="Picture 12" descr="G_SY02_XX_00726P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5936" y="5185707"/>
            <a:ext cx="411164" cy="976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Picture 12" descr="G_SY02_XX_00726P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3065" y="5185703"/>
            <a:ext cx="410824" cy="9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7" name="Gerade Verbindung 96"/>
          <p:cNvCxnSpPr/>
          <p:nvPr/>
        </p:nvCxnSpPr>
        <p:spPr bwMode="auto">
          <a:xfrm>
            <a:off x="1550427" y="4332768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8" name="Gerade Verbindung 97"/>
          <p:cNvCxnSpPr/>
          <p:nvPr/>
        </p:nvCxnSpPr>
        <p:spPr bwMode="auto">
          <a:xfrm flipH="1">
            <a:off x="1545628" y="4976996"/>
            <a:ext cx="1252849" cy="0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1" name="Gerade Verbindung 110"/>
          <p:cNvCxnSpPr/>
          <p:nvPr/>
        </p:nvCxnSpPr>
        <p:spPr bwMode="auto">
          <a:xfrm>
            <a:off x="2003057" y="4976999"/>
            <a:ext cx="0" cy="181781"/>
          </a:xfrm>
          <a:prstGeom prst="line">
            <a:avLst/>
          </a:prstGeom>
          <a:solidFill>
            <a:schemeClr val="tx2"/>
          </a:solidFill>
          <a:ln w="3810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2" name="Gerade Verbindung 111"/>
          <p:cNvCxnSpPr/>
          <p:nvPr/>
        </p:nvCxnSpPr>
        <p:spPr bwMode="auto">
          <a:xfrm>
            <a:off x="2773926" y="4969682"/>
            <a:ext cx="0" cy="181781"/>
          </a:xfrm>
          <a:prstGeom prst="line">
            <a:avLst/>
          </a:prstGeom>
          <a:solidFill>
            <a:schemeClr val="tx2"/>
          </a:solidFill>
          <a:ln w="38100" cap="flat" cmpd="sng" algn="ctr">
            <a:solidFill>
              <a:srgbClr val="00993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3" name="Rechteck 112"/>
          <p:cNvSpPr/>
          <p:nvPr/>
        </p:nvSpPr>
        <p:spPr bwMode="auto">
          <a:xfrm>
            <a:off x="2750187" y="5888625"/>
            <a:ext cx="79189" cy="175001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114" name="Rechteck 113"/>
          <p:cNvSpPr/>
          <p:nvPr/>
        </p:nvSpPr>
        <p:spPr bwMode="auto">
          <a:xfrm>
            <a:off x="2003058" y="5888625"/>
            <a:ext cx="79189" cy="175001"/>
          </a:xfrm>
          <a:prstGeom prst="rect">
            <a:avLst/>
          </a:prstGeom>
          <a:solidFill>
            <a:srgbClr val="FFED00"/>
          </a:solidFill>
          <a:ln>
            <a:noFill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endParaRPr lang="en-US" b="1" dirty="0" err="1">
              <a:solidFill>
                <a:srgbClr val="000000"/>
              </a:solidFill>
              <a:ea typeface="ＭＳ Ｐゴシック" charset="-128"/>
            </a:endParaRPr>
          </a:p>
        </p:txBody>
      </p:sp>
      <p:cxnSp>
        <p:nvCxnSpPr>
          <p:cNvPr id="115" name="Gerade Verbindung 114"/>
          <p:cNvCxnSpPr/>
          <p:nvPr/>
        </p:nvCxnSpPr>
        <p:spPr bwMode="auto">
          <a:xfrm>
            <a:off x="1553557" y="4325451"/>
            <a:ext cx="0" cy="644231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FFED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6" name="Gerade Verbindung 115"/>
          <p:cNvCxnSpPr/>
          <p:nvPr/>
        </p:nvCxnSpPr>
        <p:spPr bwMode="auto">
          <a:xfrm flipH="1">
            <a:off x="1512347" y="4976996"/>
            <a:ext cx="1261579" cy="0"/>
          </a:xfrm>
          <a:prstGeom prst="line">
            <a:avLst/>
          </a:prstGeom>
          <a:solidFill>
            <a:schemeClr val="tx2"/>
          </a:solidFill>
          <a:ln w="57150" cap="flat" cmpd="sng" algn="ctr">
            <a:solidFill>
              <a:srgbClr val="FFED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7" name="Textfeld 116"/>
          <p:cNvSpPr txBox="1"/>
          <p:nvPr/>
        </p:nvSpPr>
        <p:spPr>
          <a:xfrm>
            <a:off x="1406085" y="3109600"/>
            <a:ext cx="1801738" cy="2224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SIMATIC S7-1200</a:t>
            </a:r>
          </a:p>
        </p:txBody>
      </p:sp>
      <p:sp>
        <p:nvSpPr>
          <p:cNvPr id="118" name="Textfeld 117"/>
          <p:cNvSpPr txBox="1"/>
          <p:nvPr/>
        </p:nvSpPr>
        <p:spPr>
          <a:xfrm>
            <a:off x="1845935" y="6199257"/>
            <a:ext cx="1157954" cy="228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SINAMICS</a:t>
            </a:r>
          </a:p>
        </p:txBody>
      </p:sp>
      <p:grpSp>
        <p:nvGrpSpPr>
          <p:cNvPr id="9" name="Gruppieren 124"/>
          <p:cNvGrpSpPr/>
          <p:nvPr/>
        </p:nvGrpSpPr>
        <p:grpSpPr>
          <a:xfrm>
            <a:off x="8720358" y="2324490"/>
            <a:ext cx="3133282" cy="576157"/>
            <a:chOff x="7806773" y="1797342"/>
            <a:chExt cx="4053042" cy="576157"/>
          </a:xfrm>
          <a:solidFill>
            <a:srgbClr val="D7D7CD"/>
          </a:solidFill>
        </p:grpSpPr>
        <p:sp>
          <p:nvSpPr>
            <p:cNvPr id="126" name="Rectangle 20"/>
            <p:cNvSpPr>
              <a:spLocks noChangeArrowheads="1"/>
            </p:cNvSpPr>
            <p:nvPr/>
          </p:nvSpPr>
          <p:spPr bwMode="auto">
            <a:xfrm>
              <a:off x="7806773" y="1797342"/>
              <a:ext cx="4053042" cy="576157"/>
            </a:xfrm>
            <a:prstGeom prst="rect">
              <a:avLst/>
            </a:prstGeom>
            <a:grpFill/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 anchor="ctr" anchorCtr="0"/>
            <a:lstStyle/>
            <a:p>
              <a:pPr algn="ctr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F-Mobile Panel</a:t>
              </a:r>
            </a:p>
          </p:txBody>
        </p:sp>
        <p:pic>
          <p:nvPicPr>
            <p:cNvPr id="127" name="Picture 7" descr="C:\Documents and Settings\demo\Desktop\SIE_Icon_Bibliothek\SIM_PPT_icon_status_red-green_yes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6118" y="2060879"/>
              <a:ext cx="461657" cy="2880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</p:pic>
      </p:grpSp>
      <p:sp>
        <p:nvSpPr>
          <p:cNvPr id="128" name="Ellipse 127"/>
          <p:cNvSpPr/>
          <p:nvPr/>
        </p:nvSpPr>
        <p:spPr bwMode="auto">
          <a:xfrm>
            <a:off x="8164233" y="2380256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2</a:t>
            </a:r>
          </a:p>
        </p:txBody>
      </p:sp>
      <p:sp>
        <p:nvSpPr>
          <p:cNvPr id="129" name="Ellipse 128"/>
          <p:cNvSpPr/>
          <p:nvPr/>
        </p:nvSpPr>
        <p:spPr bwMode="auto">
          <a:xfrm>
            <a:off x="3689299" y="3363903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3</a:t>
            </a:r>
          </a:p>
        </p:txBody>
      </p:sp>
      <p:graphicFrame>
        <p:nvGraphicFramePr>
          <p:cNvPr id="46" name="Objek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425459"/>
              </p:ext>
            </p:extLst>
          </p:nvPr>
        </p:nvGraphicFramePr>
        <p:xfrm>
          <a:off x="583900" y="1668530"/>
          <a:ext cx="707656" cy="1373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Visio" r:id="rId11" imgW="578084" imgH="1120572" progId="Visio.Drawing.11">
                  <p:embed/>
                </p:oleObj>
              </mc:Choice>
              <mc:Fallback>
                <p:oleObj name="Visio" r:id="rId11" imgW="578084" imgH="112057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900" y="1668530"/>
                        <a:ext cx="707656" cy="13732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" name="Textfeld 129"/>
          <p:cNvSpPr txBox="1"/>
          <p:nvPr/>
        </p:nvSpPr>
        <p:spPr>
          <a:xfrm>
            <a:off x="41435" y="1386130"/>
            <a:ext cx="1801738" cy="2224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 fontAlgn="base">
              <a:lnSpc>
                <a:spcPct val="110000"/>
              </a:lnSpc>
              <a:spcAft>
                <a:spcPct val="0"/>
              </a:spcAft>
            </a:pPr>
            <a:r>
              <a:rPr lang="en-US" sz="1400" b="1" dirty="0">
                <a:solidFill>
                  <a:srgbClr val="000000"/>
                </a:solidFill>
                <a:ea typeface="ＭＳ Ｐゴシック" charset="-128"/>
              </a:rPr>
              <a:t>SIMATIC S7-1500</a:t>
            </a:r>
          </a:p>
        </p:txBody>
      </p:sp>
      <p:grpSp>
        <p:nvGrpSpPr>
          <p:cNvPr id="10" name="Gruppieren 130"/>
          <p:cNvGrpSpPr/>
          <p:nvPr/>
        </p:nvGrpSpPr>
        <p:grpSpPr>
          <a:xfrm>
            <a:off x="911542" y="3841526"/>
            <a:ext cx="470741" cy="164400"/>
            <a:chOff x="8029718" y="5855468"/>
            <a:chExt cx="2342357" cy="0"/>
          </a:xfrm>
        </p:grpSpPr>
        <p:cxnSp>
          <p:nvCxnSpPr>
            <p:cNvPr id="132" name="Gerade Verbindung 131"/>
            <p:cNvCxnSpPr/>
            <p:nvPr/>
          </p:nvCxnSpPr>
          <p:spPr bwMode="auto">
            <a:xfrm flipH="1">
              <a:off x="8063016" y="5855468"/>
              <a:ext cx="2309059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0099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3" name="Gerade Verbindung 132"/>
            <p:cNvCxnSpPr/>
            <p:nvPr/>
          </p:nvCxnSpPr>
          <p:spPr bwMode="auto">
            <a:xfrm flipH="1">
              <a:off x="9754164" y="5855468"/>
              <a:ext cx="617911" cy="0"/>
            </a:xfrm>
            <a:prstGeom prst="line">
              <a:avLst/>
            </a:prstGeom>
            <a:solidFill>
              <a:schemeClr val="tx2"/>
            </a:solidFill>
            <a:ln w="38100" cap="flat" cmpd="sng" algn="ctr">
              <a:solidFill>
                <a:srgbClr val="009933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4" name="Gerade Verbindung 133"/>
            <p:cNvCxnSpPr/>
            <p:nvPr/>
          </p:nvCxnSpPr>
          <p:spPr bwMode="auto">
            <a:xfrm flipH="1">
              <a:off x="8029718" y="5855468"/>
              <a:ext cx="2342357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FFED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1" name="Gruppieren 134"/>
          <p:cNvGrpSpPr/>
          <p:nvPr/>
        </p:nvGrpSpPr>
        <p:grpSpPr>
          <a:xfrm rot="5400000">
            <a:off x="431045" y="3330269"/>
            <a:ext cx="858204" cy="164314"/>
            <a:chOff x="8029718" y="5855468"/>
            <a:chExt cx="2342357" cy="0"/>
          </a:xfrm>
        </p:grpSpPr>
        <p:cxnSp>
          <p:nvCxnSpPr>
            <p:cNvPr id="136" name="Gerade Verbindung 135"/>
            <p:cNvCxnSpPr/>
            <p:nvPr/>
          </p:nvCxnSpPr>
          <p:spPr bwMode="auto">
            <a:xfrm flipH="1">
              <a:off x="8063016" y="5855468"/>
              <a:ext cx="2309059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009933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7" name="Gerade Verbindung 136"/>
            <p:cNvCxnSpPr/>
            <p:nvPr/>
          </p:nvCxnSpPr>
          <p:spPr bwMode="auto">
            <a:xfrm flipH="1">
              <a:off x="9754164" y="5855468"/>
              <a:ext cx="617911" cy="0"/>
            </a:xfrm>
            <a:prstGeom prst="line">
              <a:avLst/>
            </a:prstGeom>
            <a:solidFill>
              <a:schemeClr val="tx2"/>
            </a:solidFill>
            <a:ln w="38100" cap="flat" cmpd="sng" algn="ctr">
              <a:solidFill>
                <a:srgbClr val="009933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8" name="Gerade Verbindung 137"/>
            <p:cNvCxnSpPr/>
            <p:nvPr/>
          </p:nvCxnSpPr>
          <p:spPr bwMode="auto">
            <a:xfrm flipH="1">
              <a:off x="8029718" y="5855468"/>
              <a:ext cx="2342357" cy="0"/>
            </a:xfrm>
            <a:prstGeom prst="line">
              <a:avLst/>
            </a:prstGeom>
            <a:solidFill>
              <a:schemeClr val="tx2"/>
            </a:solidFill>
            <a:ln w="57150" cap="flat" cmpd="sng" algn="ctr">
              <a:solidFill>
                <a:srgbClr val="FFED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6" name="Gruppieren 142"/>
          <p:cNvGrpSpPr/>
          <p:nvPr/>
        </p:nvGrpSpPr>
        <p:grpSpPr>
          <a:xfrm>
            <a:off x="8720358" y="3057002"/>
            <a:ext cx="3133282" cy="576157"/>
            <a:chOff x="7806773" y="1797342"/>
            <a:chExt cx="4053042" cy="576157"/>
          </a:xfrm>
          <a:solidFill>
            <a:srgbClr val="D7D7CD"/>
          </a:solidFill>
        </p:grpSpPr>
        <p:sp>
          <p:nvSpPr>
            <p:cNvPr id="144" name="Rectangle 20"/>
            <p:cNvSpPr>
              <a:spLocks noChangeArrowheads="1"/>
            </p:cNvSpPr>
            <p:nvPr/>
          </p:nvSpPr>
          <p:spPr bwMode="auto">
            <a:xfrm>
              <a:off x="7806773" y="1797342"/>
              <a:ext cx="4053042" cy="576157"/>
            </a:xfrm>
            <a:prstGeom prst="rect">
              <a:avLst/>
            </a:prstGeom>
            <a:grpFill/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 anchor="ctr" anchorCtr="0"/>
            <a:lstStyle/>
            <a:p>
              <a:pPr algn="ctr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Failsafe CPU/CPU</a:t>
              </a:r>
              <a:b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</a:b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 Communication</a:t>
              </a:r>
            </a:p>
          </p:txBody>
        </p:sp>
        <p:pic>
          <p:nvPicPr>
            <p:cNvPr id="145" name="Picture 7" descr="C:\Documents and Settings\demo\Desktop\SIE_Icon_Bibliothek\SIM_PPT_icon_status_red-green_yes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6118" y="2060879"/>
              <a:ext cx="461657" cy="2880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</p:pic>
      </p:grpSp>
      <p:sp>
        <p:nvSpPr>
          <p:cNvPr id="146" name="Ellipse 145"/>
          <p:cNvSpPr/>
          <p:nvPr/>
        </p:nvSpPr>
        <p:spPr bwMode="auto">
          <a:xfrm>
            <a:off x="8164233" y="3112768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3</a:t>
            </a:r>
          </a:p>
        </p:txBody>
      </p:sp>
      <p:sp>
        <p:nvSpPr>
          <p:cNvPr id="147" name="Ellipse 146"/>
          <p:cNvSpPr/>
          <p:nvPr/>
        </p:nvSpPr>
        <p:spPr bwMode="auto">
          <a:xfrm>
            <a:off x="1162869" y="3596211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4</a:t>
            </a:r>
          </a:p>
        </p:txBody>
      </p:sp>
      <p:grpSp>
        <p:nvGrpSpPr>
          <p:cNvPr id="22" name="Gruppieren 102"/>
          <p:cNvGrpSpPr/>
          <p:nvPr/>
        </p:nvGrpSpPr>
        <p:grpSpPr>
          <a:xfrm>
            <a:off x="8720358" y="3799390"/>
            <a:ext cx="3133282" cy="576157"/>
            <a:chOff x="7806773" y="1797342"/>
            <a:chExt cx="4053042" cy="576157"/>
          </a:xfrm>
          <a:solidFill>
            <a:srgbClr val="D7D7CD"/>
          </a:solidFill>
        </p:grpSpPr>
        <p:sp>
          <p:nvSpPr>
            <p:cNvPr id="104" name="Rectangle 20"/>
            <p:cNvSpPr>
              <a:spLocks noChangeArrowheads="1"/>
            </p:cNvSpPr>
            <p:nvPr/>
          </p:nvSpPr>
          <p:spPr bwMode="auto">
            <a:xfrm>
              <a:off x="7806773" y="1797342"/>
              <a:ext cx="4053042" cy="576157"/>
            </a:xfrm>
            <a:prstGeom prst="rect">
              <a:avLst/>
            </a:prstGeom>
            <a:grpFill/>
            <a:ln w="15875" algn="ctr">
              <a:noFill/>
              <a:miter lim="800000"/>
              <a:headEnd/>
              <a:tailEnd/>
            </a:ln>
            <a:effectLst/>
            <a:extLst/>
          </p:spPr>
          <p:txBody>
            <a:bodyPr lIns="108000" tIns="54000" rIns="108000" bIns="54000" anchor="ctr" anchorCtr="0"/>
            <a:lstStyle/>
            <a:p>
              <a:pPr algn="ctr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Failsafe</a:t>
              </a:r>
              <a:b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</a:br>
              <a:r>
                <a:rPr lang="en-US" sz="1600" b="1" dirty="0">
                  <a:solidFill>
                    <a:srgbClr val="3C464B"/>
                  </a:solidFill>
                  <a:ea typeface="ＭＳ Ｐゴシック" charset="-128"/>
                  <a:cs typeface="Arial"/>
                </a:rPr>
                <a:t>I-Device</a:t>
              </a:r>
            </a:p>
          </p:txBody>
        </p:sp>
        <p:pic>
          <p:nvPicPr>
            <p:cNvPr id="105" name="Picture 7" descr="C:\Documents and Settings\demo\Desktop\SIE_Icon_Bibliothek\SIM_PPT_icon_status_red-green_yes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26118" y="2060879"/>
              <a:ext cx="461657" cy="288000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xtLst/>
          </p:spPr>
        </p:pic>
      </p:grpSp>
      <p:sp>
        <p:nvSpPr>
          <p:cNvPr id="106" name="Ellipse 105"/>
          <p:cNvSpPr/>
          <p:nvPr/>
        </p:nvSpPr>
        <p:spPr bwMode="auto">
          <a:xfrm>
            <a:off x="8164233" y="3855156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4</a:t>
            </a:r>
          </a:p>
        </p:txBody>
      </p:sp>
      <p:sp>
        <p:nvSpPr>
          <p:cNvPr id="107" name="Ellipse 106"/>
          <p:cNvSpPr/>
          <p:nvPr/>
        </p:nvSpPr>
        <p:spPr bwMode="auto">
          <a:xfrm>
            <a:off x="5406218" y="5401652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  <p:sp>
        <p:nvSpPr>
          <p:cNvPr id="109" name="Ellipse 108"/>
          <p:cNvSpPr/>
          <p:nvPr/>
        </p:nvSpPr>
        <p:spPr bwMode="auto">
          <a:xfrm>
            <a:off x="2143137" y="5424002"/>
            <a:ext cx="486436" cy="464623"/>
          </a:xfrm>
          <a:prstGeom prst="ellipse">
            <a:avLst/>
          </a:prstGeom>
          <a:solidFill>
            <a:srgbClr val="FFFFFF"/>
          </a:solidFill>
          <a:ln w="57150">
            <a:solidFill>
              <a:srgbClr val="004669"/>
            </a:solidFill>
            <a:miter lim="800000"/>
            <a:headEnd/>
            <a:tailEnd/>
          </a:ln>
          <a:effectLst/>
          <a:extLst/>
        </p:spPr>
        <p:txBody>
          <a:bodyPr wrap="square" lIns="108000" tIns="54000" rIns="108000" bIns="54000" numCol="1" spcCol="72000" rtlCol="0" anchor="ctr">
            <a:no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Wingdings" charset="0"/>
              <a:buNone/>
            </a:pPr>
            <a:r>
              <a:rPr lang="en-US" b="1" dirty="0">
                <a:solidFill>
                  <a:srgbClr val="000000"/>
                </a:solidFill>
                <a:ea typeface="ＭＳ Ｐゴシック" charset="-128"/>
              </a:rPr>
              <a:t>1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967642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14303455"/>
              </p:ext>
            </p:extLst>
          </p:nvPr>
        </p:nvGraphicFramePr>
        <p:xfrm>
          <a:off x="1589" y="1591"/>
          <a:ext cx="158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think-cell Folie" r:id="rId6" imgW="360" imgH="360" progId="">
                  <p:embed/>
                </p:oleObj>
              </mc:Choice>
              <mc:Fallback>
                <p:oleObj name="think-cell Folie" r:id="rId6" imgW="360" imgH="3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591"/>
                        <a:ext cx="158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itel 23"/>
          <p:cNvSpPr>
            <a:spLocks noGrp="1"/>
          </p:cNvSpPr>
          <p:nvPr>
            <p:ph type="title"/>
          </p:nvPr>
        </p:nvSpPr>
        <p:spPr>
          <a:xfrm>
            <a:off x="0" y="3"/>
            <a:ext cx="12192000" cy="12684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626400" tIns="396000" rIns="2124000" bIns="234000" numCol="1" anchor="b" anchorCtr="0" compatLnSpc="1">
            <a:prstTxWarp prst="textNoShape">
              <a:avLst/>
            </a:prstTxWarp>
          </a:bodyPr>
          <a:lstStyle/>
          <a:p>
            <a:r>
              <a:rPr lang="en-US" dirty="0"/>
              <a:t>Benefits of the S7-1200F solution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379619" y="1808163"/>
            <a:ext cx="4345899" cy="3522662"/>
          </a:xfrm>
          <a:prstGeom prst="rect">
            <a:avLst/>
          </a:prstGeom>
          <a:noFill/>
          <a:ln w="28440">
            <a:solidFill>
              <a:srgbClr val="3366A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endParaRPr lang="en-US" altLang="de-DE" sz="1800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541058" y="5638354"/>
            <a:ext cx="11186049" cy="6322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108000" tIns="0" rIns="108000" bIns="0" numCol="1" spcCol="72000" rtlCol="0" anchor="ctr">
            <a:no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Clr>
                <a:srgbClr val="ADBECB">
                  <a:lumMod val="40000"/>
                  <a:lumOff val="60000"/>
                </a:srgbClr>
              </a:buClr>
            </a:pPr>
            <a:r>
              <a:rPr lang="en-US" altLang="de-DE" sz="1600" b="1" dirty="0" smtClean="0">
                <a:solidFill>
                  <a:srgbClr val="000000"/>
                </a:solidFill>
                <a:ea typeface="ＭＳ Ｐゴシック" charset="-128"/>
              </a:rPr>
              <a:t>Applications </a:t>
            </a: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are always based on Standard plus Safety Automation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7379619" y="1473200"/>
            <a:ext cx="4345899" cy="317500"/>
          </a:xfrm>
          <a:prstGeom prst="rect">
            <a:avLst/>
          </a:prstGeom>
          <a:solidFill>
            <a:srgbClr val="FFCC00"/>
          </a:solidFill>
          <a:ln w="28440" algn="ctr">
            <a:solidFill>
              <a:srgbClr val="3366A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6000" tIns="36000" rIns="36000" bIns="36000" anchor="ctr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ts val="1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altLang="de-DE" sz="1600" b="1" dirty="0">
                <a:solidFill>
                  <a:srgbClr val="000000"/>
                </a:solidFill>
                <a:ea typeface="ＭＳ Ｐゴシック" charset="-128"/>
              </a:rPr>
              <a:t>S7-1200 with Safety Integrated</a:t>
            </a:r>
          </a:p>
        </p:txBody>
      </p:sp>
      <p:pic>
        <p:nvPicPr>
          <p:cNvPr id="59" name="Picture 26"/>
          <p:cNvPicPr>
            <a:picLocks noChangeAspect="1" noChangeArrowheads="1"/>
          </p:cNvPicPr>
          <p:nvPr/>
        </p:nvPicPr>
        <p:blipFill>
          <a:blip r:embed="rId8" cstate="print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6" t="24739" b="10655"/>
          <a:stretch>
            <a:fillRect/>
          </a:stretch>
        </p:blipFill>
        <p:spPr bwMode="auto">
          <a:xfrm>
            <a:off x="7330433" y="2709863"/>
            <a:ext cx="4293539" cy="159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Text Box 6"/>
          <p:cNvSpPr txBox="1">
            <a:spLocks noChangeArrowheads="1"/>
          </p:cNvSpPr>
          <p:nvPr/>
        </p:nvSpPr>
        <p:spPr bwMode="auto">
          <a:xfrm>
            <a:off x="2853478" y="1833728"/>
            <a:ext cx="85204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ts val="1075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r>
              <a:rPr lang="en-US" altLang="de-DE" sz="17200" baseline="-25000" dirty="0">
                <a:solidFill>
                  <a:srgbClr val="3366AA"/>
                </a:solidFill>
                <a:ea typeface="ＭＳ Ｐゴシック" charset="-128"/>
              </a:rPr>
              <a:t>+</a:t>
            </a:r>
          </a:p>
        </p:txBody>
      </p:sp>
      <p:sp>
        <p:nvSpPr>
          <p:cNvPr id="102" name="AutoShape 14"/>
          <p:cNvSpPr>
            <a:spLocks noChangeArrowheads="1"/>
          </p:cNvSpPr>
          <p:nvPr/>
        </p:nvSpPr>
        <p:spPr bwMode="auto">
          <a:xfrm>
            <a:off x="6389536" y="1390653"/>
            <a:ext cx="709243" cy="3997335"/>
          </a:xfrm>
          <a:prstGeom prst="homePlate">
            <a:avLst>
              <a:gd name="adj" fmla="val 25000"/>
            </a:avLst>
          </a:prstGeom>
          <a:solidFill>
            <a:srgbClr val="3366A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vert270" wrap="none" anchor="ctr">
            <a:no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</a:pPr>
            <a:r>
              <a:rPr lang="en-US" sz="1400" b="1" u="sng" dirty="0">
                <a:solidFill>
                  <a:srgbClr val="FFFFFF"/>
                </a:solidFill>
                <a:ea typeface="ＭＳ Ｐゴシック" charset="-128"/>
              </a:rPr>
              <a:t>&gt; </a:t>
            </a:r>
            <a:r>
              <a:rPr lang="en-US" altLang="de-DE" sz="1400" b="1" dirty="0">
                <a:solidFill>
                  <a:srgbClr val="FFFFFF"/>
                </a:solidFill>
                <a:ea typeface="ＭＳ Ｐゴシック" charset="-128"/>
              </a:rPr>
              <a:t>2-3 safety functions</a:t>
            </a:r>
          </a:p>
        </p:txBody>
      </p:sp>
      <p:grpSp>
        <p:nvGrpSpPr>
          <p:cNvPr id="4" name="Gruppieren 52"/>
          <p:cNvGrpSpPr/>
          <p:nvPr/>
        </p:nvGrpSpPr>
        <p:grpSpPr>
          <a:xfrm>
            <a:off x="619574" y="4087525"/>
            <a:ext cx="1909585" cy="1255191"/>
            <a:chOff x="613058" y="4085515"/>
            <a:chExt cx="1897063" cy="1255191"/>
          </a:xfrm>
        </p:grpSpPr>
        <p:sp>
          <p:nvSpPr>
            <p:cNvPr id="54" name="Text Box 31"/>
            <p:cNvSpPr txBox="1">
              <a:spLocks noChangeArrowheads="1"/>
            </p:cNvSpPr>
            <p:nvPr/>
          </p:nvSpPr>
          <p:spPr bwMode="auto">
            <a:xfrm>
              <a:off x="613058" y="4085515"/>
              <a:ext cx="1897063" cy="349702"/>
            </a:xfrm>
            <a:prstGeom prst="rect">
              <a:avLst/>
            </a:prstGeom>
            <a:solidFill>
              <a:srgbClr val="3366AA"/>
            </a:solidFill>
            <a:ln w="28440">
              <a:solidFill>
                <a:srgbClr val="3366A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36000" tIns="36000" rIns="36000" bIns="36000" anchor="ctr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ts val="1125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de-DE" altLang="de-DE" sz="1800" b="1" dirty="0">
                  <a:solidFill>
                    <a:srgbClr val="FFFFFF"/>
                  </a:solidFill>
                  <a:ea typeface="ＭＳ Ｐゴシック" charset="-128"/>
                </a:rPr>
                <a:t>S7-200</a:t>
              </a:r>
            </a:p>
          </p:txBody>
        </p:sp>
        <p:sp>
          <p:nvSpPr>
            <p:cNvPr id="55" name="Rectangle 32"/>
            <p:cNvSpPr>
              <a:spLocks noChangeArrowheads="1"/>
            </p:cNvSpPr>
            <p:nvPr/>
          </p:nvSpPr>
          <p:spPr bwMode="auto">
            <a:xfrm>
              <a:off x="613058" y="4450850"/>
              <a:ext cx="1897063" cy="889856"/>
            </a:xfrm>
            <a:prstGeom prst="rect">
              <a:avLst/>
            </a:prstGeom>
            <a:solidFill>
              <a:srgbClr val="DCE1E6"/>
            </a:solidFill>
            <a:ln w="28440">
              <a:solidFill>
                <a:srgbClr val="3366A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no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endParaRPr lang="de-DE" altLang="de-DE" sz="1800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</p:grpSp>
      <p:grpSp>
        <p:nvGrpSpPr>
          <p:cNvPr id="5" name="Gruppieren 3"/>
          <p:cNvGrpSpPr/>
          <p:nvPr/>
        </p:nvGrpSpPr>
        <p:grpSpPr>
          <a:xfrm>
            <a:off x="619574" y="1430208"/>
            <a:ext cx="1909585" cy="1255191"/>
            <a:chOff x="-1268239" y="-274116"/>
            <a:chExt cx="1897063" cy="1255191"/>
          </a:xfrm>
        </p:grpSpPr>
        <p:grpSp>
          <p:nvGrpSpPr>
            <p:cNvPr id="6" name="Gruppieren 47"/>
            <p:cNvGrpSpPr/>
            <p:nvPr/>
          </p:nvGrpSpPr>
          <p:grpSpPr>
            <a:xfrm>
              <a:off x="-1268239" y="-274116"/>
              <a:ext cx="1897063" cy="1255191"/>
              <a:chOff x="613058" y="2757471"/>
              <a:chExt cx="1897063" cy="1255191"/>
            </a:xfrm>
          </p:grpSpPr>
          <p:sp>
            <p:nvSpPr>
              <p:cNvPr id="49" name="Rectangle 32"/>
              <p:cNvSpPr>
                <a:spLocks noChangeArrowheads="1"/>
              </p:cNvSpPr>
              <p:nvPr/>
            </p:nvSpPr>
            <p:spPr bwMode="auto">
              <a:xfrm>
                <a:off x="613058" y="3122806"/>
                <a:ext cx="1897063" cy="889856"/>
              </a:xfrm>
              <a:prstGeom prst="rect">
                <a:avLst/>
              </a:prstGeom>
              <a:solidFill>
                <a:srgbClr val="DCE1E6"/>
              </a:solidFill>
              <a:ln w="28440">
                <a:solidFill>
                  <a:srgbClr val="3366A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  <a:buClr>
                    <a:srgbClr val="879BAA"/>
                  </a:buClr>
                  <a:buFont typeface="Wingdings" pitchFamily="2" charset="2"/>
                  <a:buNone/>
                </a:pPr>
                <a:endParaRPr lang="de-DE" altLang="de-DE" sz="1800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  <p:sp>
            <p:nvSpPr>
              <p:cNvPr id="52" name="Text Box 31"/>
              <p:cNvSpPr txBox="1">
                <a:spLocks noChangeArrowheads="1"/>
              </p:cNvSpPr>
              <p:nvPr/>
            </p:nvSpPr>
            <p:spPr bwMode="auto">
              <a:xfrm>
                <a:off x="613058" y="2757471"/>
                <a:ext cx="1897063" cy="349702"/>
              </a:xfrm>
              <a:prstGeom prst="rect">
                <a:avLst/>
              </a:prstGeom>
              <a:solidFill>
                <a:srgbClr val="3366AA"/>
              </a:solidFill>
              <a:ln w="28440">
                <a:solidFill>
                  <a:srgbClr val="3366A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36000" tIns="36000" rIns="36000" bIns="36000" anchor="ctr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fontAlgn="base">
                  <a:spcBef>
                    <a:spcPts val="1125"/>
                  </a:spcBef>
                  <a:spcAft>
                    <a:spcPct val="0"/>
                  </a:spcAft>
                  <a:buClr>
                    <a:srgbClr val="879BAA"/>
                  </a:buClr>
                  <a:buFont typeface="Wingdings" pitchFamily="2" charset="2"/>
                  <a:buNone/>
                </a:pPr>
                <a:r>
                  <a:rPr lang="de-DE" altLang="de-DE" sz="1800" b="1" dirty="0">
                    <a:solidFill>
                      <a:srgbClr val="FFFFFF"/>
                    </a:solidFill>
                    <a:ea typeface="ＭＳ Ｐゴシック" charset="-128"/>
                  </a:rPr>
                  <a:t>Non-Siemens</a:t>
                </a:r>
              </a:p>
            </p:txBody>
          </p:sp>
        </p:grpSp>
        <p:pic>
          <p:nvPicPr>
            <p:cNvPr id="56" name="Picture 33"/>
            <p:cNvPicPr preferRelativeResize="0"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911" y="482801"/>
              <a:ext cx="425821" cy="4750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7" name="Picture 34"/>
            <p:cNvPicPr preferRelativeResize="0"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7F8FD"/>
                </a:clrFrom>
                <a:clrTo>
                  <a:srgbClr val="F7F8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45906" y="266046"/>
              <a:ext cx="591642" cy="345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8" name="Picture 35"/>
            <p:cNvPicPr preferRelativeResize="0"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0472" y="133445"/>
              <a:ext cx="698500" cy="5868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76" name="Picture 36"/>
            <p:cNvPicPr preferRelativeResize="0"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16181" y="591109"/>
              <a:ext cx="503270" cy="345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77" name="Picture 37"/>
            <p:cNvPicPr preferRelativeResize="0"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153882" y="681335"/>
              <a:ext cx="329125" cy="279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78" name="Text Box 38"/>
            <p:cNvSpPr txBox="1">
              <a:spLocks noChangeArrowheads="1"/>
            </p:cNvSpPr>
            <p:nvPr/>
          </p:nvSpPr>
          <p:spPr bwMode="auto">
            <a:xfrm>
              <a:off x="-1243525" y="133445"/>
              <a:ext cx="563563" cy="156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en-US" altLang="de-DE" sz="1000" dirty="0">
                  <a:solidFill>
                    <a:srgbClr val="000000"/>
                  </a:solidFill>
                  <a:ea typeface="ＭＳ Ｐゴシック" charset="-128"/>
                </a:rPr>
                <a:t>Mitsubishi</a:t>
              </a:r>
            </a:p>
          </p:txBody>
        </p:sp>
        <p:sp>
          <p:nvSpPr>
            <p:cNvPr id="79" name="Text Box 39"/>
            <p:cNvSpPr txBox="1">
              <a:spLocks noChangeArrowheads="1"/>
            </p:cNvSpPr>
            <p:nvPr/>
          </p:nvSpPr>
          <p:spPr bwMode="auto">
            <a:xfrm>
              <a:off x="-343753" y="133445"/>
              <a:ext cx="508000" cy="156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en-US" altLang="de-DE" sz="1000" dirty="0">
                  <a:solidFill>
                    <a:srgbClr val="000000"/>
                  </a:solidFill>
                  <a:ea typeface="ＭＳ Ｐゴシック" charset="-128"/>
                </a:rPr>
                <a:t>Rockwell</a:t>
              </a:r>
            </a:p>
          </p:txBody>
        </p:sp>
        <p:sp>
          <p:nvSpPr>
            <p:cNvPr id="80" name="Text Box 40"/>
            <p:cNvSpPr txBox="1">
              <a:spLocks noChangeArrowheads="1"/>
            </p:cNvSpPr>
            <p:nvPr/>
          </p:nvSpPr>
          <p:spPr bwMode="auto">
            <a:xfrm>
              <a:off x="-1181612" y="611795"/>
              <a:ext cx="387350" cy="156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en-US" altLang="de-DE" sz="1000" dirty="0">
                  <a:solidFill>
                    <a:srgbClr val="000000"/>
                  </a:solidFill>
                  <a:ea typeface="ＭＳ Ｐゴシック" charset="-128"/>
                </a:rPr>
                <a:t>Omron</a:t>
              </a:r>
            </a:p>
          </p:txBody>
        </p:sp>
        <p:sp>
          <p:nvSpPr>
            <p:cNvPr id="81" name="Text Box 41"/>
            <p:cNvSpPr txBox="1">
              <a:spLocks noChangeArrowheads="1"/>
            </p:cNvSpPr>
            <p:nvPr/>
          </p:nvSpPr>
          <p:spPr bwMode="auto">
            <a:xfrm>
              <a:off x="-573557" y="441958"/>
              <a:ext cx="568325" cy="156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en-US" altLang="de-DE" sz="1000" dirty="0">
                  <a:solidFill>
                    <a:srgbClr val="000000"/>
                  </a:solidFill>
                  <a:ea typeface="ＭＳ Ｐゴシック" charset="-128"/>
                </a:rPr>
                <a:t>Schneider</a:t>
              </a:r>
            </a:p>
          </p:txBody>
        </p:sp>
      </p:grpSp>
      <p:grpSp>
        <p:nvGrpSpPr>
          <p:cNvPr id="7" name="Gruppieren 4"/>
          <p:cNvGrpSpPr/>
          <p:nvPr/>
        </p:nvGrpSpPr>
        <p:grpSpPr>
          <a:xfrm>
            <a:off x="619574" y="2762283"/>
            <a:ext cx="1909585" cy="1255191"/>
            <a:chOff x="757346" y="2720921"/>
            <a:chExt cx="1897063" cy="1255191"/>
          </a:xfrm>
        </p:grpSpPr>
        <p:grpSp>
          <p:nvGrpSpPr>
            <p:cNvPr id="8" name="Gruppieren 81"/>
            <p:cNvGrpSpPr/>
            <p:nvPr/>
          </p:nvGrpSpPr>
          <p:grpSpPr>
            <a:xfrm>
              <a:off x="757346" y="2720921"/>
              <a:ext cx="1897063" cy="1255191"/>
              <a:chOff x="613058" y="4085515"/>
              <a:chExt cx="1897063" cy="1255191"/>
            </a:xfrm>
          </p:grpSpPr>
          <p:sp>
            <p:nvSpPr>
              <p:cNvPr id="83" name="Text Box 31"/>
              <p:cNvSpPr txBox="1">
                <a:spLocks noChangeArrowheads="1"/>
              </p:cNvSpPr>
              <p:nvPr/>
            </p:nvSpPr>
            <p:spPr bwMode="auto">
              <a:xfrm>
                <a:off x="613058" y="4085515"/>
                <a:ext cx="1897063" cy="349702"/>
              </a:xfrm>
              <a:prstGeom prst="rect">
                <a:avLst/>
              </a:prstGeom>
              <a:solidFill>
                <a:srgbClr val="3366AA"/>
              </a:solidFill>
              <a:ln w="28440">
                <a:solidFill>
                  <a:srgbClr val="3366A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36000" tIns="36000" rIns="36000" bIns="36000" anchor="ctr">
                <a:spAutoFit/>
              </a:bodyPr>
              <a:lstStyle>
                <a:lvl1pPr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defTabSz="449263" eaLnBrk="0" hangingPunct="0"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defTabSz="449263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914400" algn="l"/>
                    <a:tab pos="1828800" algn="l"/>
                    <a:tab pos="2743200" algn="l"/>
                    <a:tab pos="3657600" algn="l"/>
                    <a:tab pos="4572000" algn="l"/>
                    <a:tab pos="5486400" algn="l"/>
                    <a:tab pos="6400800" algn="l"/>
                    <a:tab pos="7315200" algn="l"/>
                    <a:tab pos="8229600" algn="l"/>
                    <a:tab pos="9144000" algn="l"/>
                    <a:tab pos="10058400" algn="l"/>
                  </a:tabLs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fontAlgn="base">
                  <a:spcBef>
                    <a:spcPts val="1125"/>
                  </a:spcBef>
                  <a:spcAft>
                    <a:spcPct val="0"/>
                  </a:spcAft>
                  <a:buClr>
                    <a:srgbClr val="879BAA"/>
                  </a:buClr>
                  <a:buFont typeface="Wingdings" pitchFamily="2" charset="2"/>
                  <a:buNone/>
                </a:pPr>
                <a:r>
                  <a:rPr lang="de-DE" altLang="de-DE" sz="1800" b="1" dirty="0">
                    <a:solidFill>
                      <a:srgbClr val="FFFFFF"/>
                    </a:solidFill>
                    <a:ea typeface="ＭＳ Ｐゴシック" charset="-128"/>
                  </a:rPr>
                  <a:t>S7-1200</a:t>
                </a:r>
              </a:p>
            </p:txBody>
          </p:sp>
          <p:sp>
            <p:nvSpPr>
              <p:cNvPr id="84" name="Rectangle 32"/>
              <p:cNvSpPr>
                <a:spLocks noChangeArrowheads="1"/>
              </p:cNvSpPr>
              <p:nvPr/>
            </p:nvSpPr>
            <p:spPr bwMode="auto">
              <a:xfrm>
                <a:off x="613058" y="4450850"/>
                <a:ext cx="1897063" cy="889856"/>
              </a:xfrm>
              <a:prstGeom prst="rect">
                <a:avLst/>
              </a:prstGeom>
              <a:solidFill>
                <a:srgbClr val="DCE1E6"/>
              </a:solidFill>
              <a:ln w="28440">
                <a:solidFill>
                  <a:srgbClr val="3366AA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no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fontAlgn="base" hangingPunct="1">
                  <a:spcBef>
                    <a:spcPct val="50000"/>
                  </a:spcBef>
                  <a:spcAft>
                    <a:spcPct val="0"/>
                  </a:spcAft>
                  <a:buClr>
                    <a:srgbClr val="879BAA"/>
                  </a:buClr>
                  <a:buFont typeface="Wingdings" pitchFamily="2" charset="2"/>
                  <a:buNone/>
                </a:pPr>
                <a:endParaRPr lang="de-DE" altLang="de-DE" sz="1800" dirty="0">
                  <a:solidFill>
                    <a:srgbClr val="000000"/>
                  </a:solidFill>
                  <a:ea typeface="ＭＳ Ｐゴシック" charset="-128"/>
                </a:endParaRPr>
              </a:p>
            </p:txBody>
          </p:sp>
        </p:grpSp>
        <p:pic>
          <p:nvPicPr>
            <p:cNvPr id="63" name="Picture 29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9"/>
                </a:clrFrom>
                <a:clrTo>
                  <a:srgbClr val="FFFF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3416" y="3217487"/>
              <a:ext cx="1143130" cy="682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Gruppieren 84"/>
          <p:cNvGrpSpPr/>
          <p:nvPr/>
        </p:nvGrpSpPr>
        <p:grpSpPr>
          <a:xfrm>
            <a:off x="4035224" y="3603705"/>
            <a:ext cx="1896075" cy="1738968"/>
            <a:chOff x="3895725" y="1380750"/>
            <a:chExt cx="1897063" cy="1738968"/>
          </a:xfrm>
        </p:grpSpPr>
        <p:sp>
          <p:nvSpPr>
            <p:cNvPr id="86" name="Text Box 9"/>
            <p:cNvSpPr txBox="1">
              <a:spLocks noChangeArrowheads="1"/>
            </p:cNvSpPr>
            <p:nvPr/>
          </p:nvSpPr>
          <p:spPr bwMode="auto">
            <a:xfrm>
              <a:off x="3895725" y="1380750"/>
              <a:ext cx="1895475" cy="317500"/>
            </a:xfrm>
            <a:prstGeom prst="rect">
              <a:avLst/>
            </a:prstGeom>
            <a:solidFill>
              <a:srgbClr val="FFCC00"/>
            </a:solidFill>
            <a:ln w="28440">
              <a:solidFill>
                <a:srgbClr val="3366A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36000" tIns="36000" rIns="36000" bIns="36000" anchor="ctr">
              <a:spAutoFit/>
            </a:bodyPr>
            <a:lstStyle>
              <a:lvl1pPr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defTabSz="449263" eaLnBrk="0" hangingPunct="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fontAlgn="base">
                <a:spcBef>
                  <a:spcPts val="1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r>
                <a:rPr lang="de-DE" altLang="de-DE" sz="1600" b="1" dirty="0">
                  <a:solidFill>
                    <a:srgbClr val="000000"/>
                  </a:solidFill>
                  <a:ea typeface="ＭＳ Ｐゴシック" charset="-128"/>
                </a:rPr>
                <a:t>Safety </a:t>
              </a:r>
              <a:r>
                <a:rPr lang="de-DE" altLang="de-DE" sz="1600" b="1" dirty="0" err="1">
                  <a:solidFill>
                    <a:srgbClr val="000000"/>
                  </a:solidFill>
                  <a:ea typeface="ＭＳ Ｐゴシック" charset="-128"/>
                </a:rPr>
                <a:t>Relays</a:t>
              </a:r>
              <a:endParaRPr lang="de-DE" altLang="de-DE" sz="1600" b="1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  <p:sp>
          <p:nvSpPr>
            <p:cNvPr id="87" name="Rectangle 10"/>
            <p:cNvSpPr>
              <a:spLocks noChangeArrowheads="1"/>
            </p:cNvSpPr>
            <p:nvPr/>
          </p:nvSpPr>
          <p:spPr bwMode="auto">
            <a:xfrm>
              <a:off x="3895725" y="1698251"/>
              <a:ext cx="1897063" cy="1421467"/>
            </a:xfrm>
            <a:prstGeom prst="rect">
              <a:avLst/>
            </a:prstGeom>
            <a:solidFill>
              <a:srgbClr val="FFFFFF"/>
            </a:solidFill>
            <a:ln w="28440">
              <a:solidFill>
                <a:srgbClr val="3366AA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>
              <a:no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  <a:buClr>
                  <a:srgbClr val="879BAA"/>
                </a:buClr>
                <a:buFont typeface="Wingdings" pitchFamily="2" charset="2"/>
                <a:buNone/>
              </a:pPr>
              <a:endParaRPr lang="de-DE" altLang="de-DE" sz="1800" dirty="0">
                <a:solidFill>
                  <a:srgbClr val="000000"/>
                </a:solidFill>
                <a:ea typeface="ＭＳ Ｐゴシック" charset="-128"/>
              </a:endParaRPr>
            </a:p>
          </p:txBody>
        </p:sp>
        <p:pic>
          <p:nvPicPr>
            <p:cNvPr id="88" name="Picture 16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4285" y="1785938"/>
              <a:ext cx="814388" cy="630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89" name="Picture 17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2245" y="2458337"/>
              <a:ext cx="515938" cy="5159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0" name="Picture 18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5113" y="2472018"/>
              <a:ext cx="647700" cy="647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91" name="Picture 19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9253" y="1944688"/>
              <a:ext cx="835025" cy="414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92" name="Text Box 11"/>
          <p:cNvSpPr txBox="1">
            <a:spLocks noChangeArrowheads="1"/>
          </p:cNvSpPr>
          <p:nvPr/>
        </p:nvSpPr>
        <p:spPr bwMode="auto">
          <a:xfrm>
            <a:off x="4035224" y="1439767"/>
            <a:ext cx="1901395" cy="318924"/>
          </a:xfrm>
          <a:prstGeom prst="rect">
            <a:avLst/>
          </a:prstGeom>
          <a:solidFill>
            <a:srgbClr val="FFCC00"/>
          </a:solidFill>
          <a:ln w="28440" algn="ctr">
            <a:solidFill>
              <a:srgbClr val="3366A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36000" rIns="0" bIns="36000" anchor="ctr">
            <a:spAutoFit/>
          </a:bodyPr>
          <a:lstStyle>
            <a:lvl1pPr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49263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fontAlgn="base">
              <a:spcBef>
                <a:spcPts val="1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endParaRPr lang="en-US" altLang="de-DE" sz="1600" b="1" dirty="0">
              <a:solidFill>
                <a:srgbClr val="000000"/>
              </a:solidFill>
              <a:ea typeface="ＭＳ Ｐゴシック" charset="-128"/>
            </a:endParaRPr>
          </a:p>
        </p:txBody>
      </p:sp>
      <p:sp>
        <p:nvSpPr>
          <p:cNvPr id="93" name="Rectangle 12"/>
          <p:cNvSpPr>
            <a:spLocks noChangeArrowheads="1"/>
          </p:cNvSpPr>
          <p:nvPr/>
        </p:nvSpPr>
        <p:spPr bwMode="auto">
          <a:xfrm>
            <a:off x="4042129" y="1758691"/>
            <a:ext cx="1894488" cy="1376606"/>
          </a:xfrm>
          <a:prstGeom prst="rect">
            <a:avLst/>
          </a:prstGeom>
          <a:solidFill>
            <a:srgbClr val="FFFFFF"/>
          </a:solidFill>
          <a:ln w="28440">
            <a:solidFill>
              <a:srgbClr val="3366A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Clr>
                <a:srgbClr val="879BAA"/>
              </a:buClr>
              <a:buFont typeface="Wingdings" pitchFamily="2" charset="2"/>
              <a:buNone/>
            </a:pPr>
            <a:endParaRPr lang="en-US" altLang="de-DE" sz="1800" dirty="0">
              <a:solidFill>
                <a:srgbClr val="000000"/>
              </a:solidFill>
              <a:ea typeface="ＭＳ Ｐゴシック" charset="-128"/>
            </a:endParaRPr>
          </a:p>
        </p:txBody>
      </p:sp>
      <p:pic>
        <p:nvPicPr>
          <p:cNvPr id="94" name="Picture 2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47" y="1896957"/>
            <a:ext cx="628323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5" name="Picture 21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344" y="2100249"/>
            <a:ext cx="518843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6" name="Picture 2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344" y="2757474"/>
            <a:ext cx="83459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7" name="Picture 2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148" y="2644855"/>
            <a:ext cx="556923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8" name="Picture 42" descr="es4p221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365" y="2286924"/>
            <a:ext cx="634669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Rechteck 98"/>
          <p:cNvSpPr/>
          <p:nvPr/>
        </p:nvSpPr>
        <p:spPr>
          <a:xfrm>
            <a:off x="4084018" y="1408096"/>
            <a:ext cx="18879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ea typeface="ＭＳ Ｐゴシック" charset="-128"/>
              </a:rPr>
              <a:t>Micro Safety PLC</a:t>
            </a:r>
          </a:p>
        </p:txBody>
      </p:sp>
      <p:pic>
        <p:nvPicPr>
          <p:cNvPr id="16403" name="Picture 19" descr="https://encrypted-tbn3.gstatic.com/images?q=tbn:ANd9GcTNRNMZL_8Do4iP4dpRo3IQb3NI7Gimy77hh1pLJXFrFDTg6pWk"/>
          <p:cNvPicPr>
            <a:picLocks noChangeAspect="1" noChangeArrowheads="1"/>
          </p:cNvPicPr>
          <p:nvPr/>
        </p:nvPicPr>
        <p:blipFill rotWithShape="1"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t="17592" r="14352" b="14467"/>
          <a:stretch/>
        </p:blipFill>
        <p:spPr bwMode="auto">
          <a:xfrm>
            <a:off x="993259" y="4448891"/>
            <a:ext cx="983734" cy="93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12124909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BEAC253-6B99-4B73-9CDA-FDA4CF088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0975" indent="-180975"/>
            <a:r>
              <a:rPr lang="en-US" dirty="0"/>
              <a:t>Benefits of the S7-1200F solution</a:t>
            </a: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xmlns="" id="{027CF4C2-67D6-4EF2-943A-EBDF587156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39" y="1196755"/>
            <a:ext cx="10837432" cy="407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 smtClean="0">
                <a:solidFill>
                  <a:srgbClr val="000000"/>
                </a:solidFill>
                <a:ea typeface="ＭＳ Ｐゴシック" charset="-128"/>
                <a:cs typeface="Arial" charset="0"/>
              </a:rPr>
              <a:t>Lower </a:t>
            </a: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cost per F-IO point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Less complex</a:t>
            </a:r>
          </a:p>
          <a:p>
            <a:pPr marL="1095375" lvl="2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Only one software to program Standard and Safe program (</a:t>
            </a:r>
            <a:r>
              <a:rPr lang="en-US" sz="1600" dirty="0" err="1">
                <a:solidFill>
                  <a:srgbClr val="000000"/>
                </a:solidFill>
                <a:ea typeface="ＭＳ Ｐゴシック" charset="-128"/>
                <a:cs typeface="Arial" charset="0"/>
              </a:rPr>
              <a:t>eg</a:t>
            </a: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 Only one program to learn)</a:t>
            </a:r>
          </a:p>
          <a:p>
            <a:pPr marL="1095375" lvl="2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Knowledge can be reused for 1500F</a:t>
            </a:r>
          </a:p>
          <a:p>
            <a:pPr marL="1095375" lvl="2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Common library objects (preconfigured hardware or programs) may be created and reused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Integrated diagnostics available for Standard and Safe via LED, Webserver, HMI and TIA Portal 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Easy access to F-IO status for HMI </a:t>
            </a:r>
            <a:r>
              <a:rPr lang="en-US" sz="1600" dirty="0" smtClean="0">
                <a:solidFill>
                  <a:srgbClr val="000000"/>
                </a:solidFill>
                <a:ea typeface="ＭＳ Ｐゴシック" charset="-128"/>
                <a:cs typeface="Arial" charset="0"/>
              </a:rPr>
              <a:t>display</a:t>
            </a:r>
            <a:endParaRPr lang="en-US" sz="1600" dirty="0">
              <a:solidFill>
                <a:srgbClr val="000000"/>
              </a:solidFill>
              <a:ea typeface="ＭＳ Ｐゴシック" charset="-128"/>
              <a:cs typeface="Arial" charset="0"/>
            </a:endParaRP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Safety IO status can be used in the standard program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Better scalability and more flexible design (</a:t>
            </a:r>
            <a:r>
              <a:rPr lang="en-US" sz="1600" dirty="0" err="1">
                <a:solidFill>
                  <a:srgbClr val="000000"/>
                </a:solidFill>
                <a:ea typeface="ＭＳ Ｐゴシック" charset="-128"/>
                <a:cs typeface="Arial" charset="0"/>
              </a:rPr>
              <a:t>eg</a:t>
            </a: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 distributed safety IO, Safe Motion, </a:t>
            </a:r>
            <a:r>
              <a:rPr lang="en-US" sz="1600" dirty="0" err="1">
                <a:solidFill>
                  <a:srgbClr val="000000"/>
                </a:solidFill>
                <a:ea typeface="ＭＳ Ｐゴシック" charset="-128"/>
                <a:cs typeface="Arial" charset="0"/>
              </a:rPr>
              <a:t>etc</a:t>
            </a: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)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ea typeface="ＭＳ Ｐゴシック" charset="-128"/>
                <a:cs typeface="Arial" charset="0"/>
              </a:rPr>
              <a:t>Common manuals and less part numbers</a:t>
            </a:r>
          </a:p>
          <a:p>
            <a:pPr marL="638175" lvl="1" indent="-180975" fontAlgn="base">
              <a:spcBef>
                <a:spcPct val="50000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Char char="§"/>
            </a:pPr>
            <a:endParaRPr lang="en-US" dirty="0">
              <a:solidFill>
                <a:srgbClr val="000000"/>
              </a:solidFill>
              <a:ea typeface="ＭＳ Ｐゴシック" charset="-128"/>
              <a:cs typeface="Arial" charset="0"/>
            </a:endParaRPr>
          </a:p>
        </p:txBody>
      </p:sp>
      <p:sp>
        <p:nvSpPr>
          <p:cNvPr id="9" name="Rectangle 71">
            <a:extLst>
              <a:ext uri="{FF2B5EF4-FFF2-40B4-BE49-F238E27FC236}">
                <a16:creationId xmlns:a16="http://schemas.microsoft.com/office/drawing/2014/main" xmlns="" id="{6BD0FA3B-A273-4D3B-A078-A18D0B79F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359" y="6190928"/>
            <a:ext cx="16934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defTabSz="4476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4476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4476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4476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447675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4476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ts val="875"/>
              </a:spcBef>
              <a:spcAft>
                <a:spcPct val="0"/>
              </a:spcAft>
              <a:buClr>
                <a:srgbClr val="949EAA"/>
              </a:buClr>
              <a:buFont typeface="Wingdings" pitchFamily="2" charset="2"/>
              <a:buNone/>
            </a:pPr>
            <a:r>
              <a:rPr lang="en-US" altLang="de-DE" sz="1000" b="1" dirty="0">
                <a:solidFill>
                  <a:srgbClr val="000000"/>
                </a:solidFill>
                <a:ea typeface="ＭＳ Ｐゴシック" charset="-128"/>
              </a:rPr>
              <a:t>**Based on FY18 List Prices</a:t>
            </a:r>
          </a:p>
        </p:txBody>
      </p:sp>
    </p:spTree>
    <p:extLst>
      <p:ext uri="{BB962C8B-B14F-4D97-AF65-F5344CB8AC3E}">
        <p14:creationId xmlns:p14="http://schemas.microsoft.com/office/powerpoint/2010/main" val="3218688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Workshop Goals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98213" y="1420886"/>
            <a:ext cx="8852373" cy="4752976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Introduction of </a:t>
            </a:r>
            <a:r>
              <a:rPr lang="en-US" dirty="0" smtClean="0">
                <a:solidFill>
                  <a:schemeClr val="tx1"/>
                </a:solidFill>
              </a:rPr>
              <a:t>S7-1200F </a:t>
            </a:r>
            <a:r>
              <a:rPr lang="en-US" dirty="0">
                <a:solidFill>
                  <a:schemeClr val="tx1"/>
                </a:solidFill>
              </a:rPr>
              <a:t>Wiring </a:t>
            </a:r>
            <a:r>
              <a:rPr lang="en-US" dirty="0" smtClean="0">
                <a:solidFill>
                  <a:schemeClr val="tx1"/>
                </a:solidFill>
              </a:rPr>
              <a:t>Demo.</a:t>
            </a:r>
            <a:endParaRPr lang="en-US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Review Safety Functions </a:t>
            </a:r>
            <a:r>
              <a:rPr lang="en-US" dirty="0" smtClean="0">
                <a:solidFill>
                  <a:schemeClr val="tx1"/>
                </a:solidFill>
              </a:rPr>
              <a:t>of the Wiring Demo Unit.</a:t>
            </a: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Wiring diagrams and wiring exercise.</a:t>
            </a:r>
          </a:p>
          <a:p>
            <a:pPr marL="342900" indent="-342900">
              <a:buClrTx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Commissioning </a:t>
            </a:r>
            <a:r>
              <a:rPr lang="en-US" dirty="0">
                <a:solidFill>
                  <a:schemeClr val="tx1"/>
                </a:solidFill>
              </a:rPr>
              <a:t>and testing</a:t>
            </a:r>
          </a:p>
          <a:p>
            <a:pPr marL="342900" indent="-342900">
              <a:buClrTx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Documentation and Safety Acceptance Test</a:t>
            </a:r>
          </a:p>
          <a:p>
            <a:pPr marL="342900" indent="-342900">
              <a:buClrTx/>
              <a:buAutoNum type="arabicPeriod"/>
            </a:pPr>
            <a:r>
              <a:rPr lang="en-US" dirty="0">
                <a:solidFill>
                  <a:schemeClr val="tx1"/>
                </a:solidFill>
              </a:rPr>
              <a:t>Final notes</a:t>
            </a:r>
          </a:p>
          <a:p>
            <a:endParaRPr lang="en-US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4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1:</a:t>
            </a:r>
            <a:br>
              <a:rPr lang="en-US" dirty="0" smtClean="0"/>
            </a:br>
            <a:r>
              <a:rPr lang="en-US" b="0" dirty="0" smtClean="0"/>
              <a:t>Simple Pump </a:t>
            </a:r>
            <a:r>
              <a:rPr lang="en-US" b="0" dirty="0"/>
              <a:t>C</a:t>
            </a:r>
            <a:r>
              <a:rPr lang="en-US" b="0" dirty="0" smtClean="0"/>
              <a:t>ontrol with Safety</a:t>
            </a:r>
            <a:endParaRPr lang="en-US" b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98211" y="1420886"/>
            <a:ext cx="7772816" cy="4752976"/>
          </a:xfrm>
          <a:noFill/>
          <a:ln w="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Safety Requirement</a:t>
            </a:r>
          </a:p>
          <a:p>
            <a:pPr marL="520700" lvl="1" indent="-342900">
              <a:buClrTx/>
            </a:pPr>
            <a:r>
              <a:rPr lang="en-US" dirty="0" smtClean="0">
                <a:solidFill>
                  <a:schemeClr val="tx1"/>
                </a:solidFill>
              </a:rPr>
              <a:t>Pump control that meets ISO13849 Cat 4/</a:t>
            </a:r>
            <a:r>
              <a:rPr lang="en-US" dirty="0" err="1" smtClean="0">
                <a:solidFill>
                  <a:schemeClr val="tx1"/>
                </a:solidFill>
              </a:rPr>
              <a:t>PLe</a:t>
            </a:r>
            <a:r>
              <a:rPr lang="en-US" b="1" dirty="0" smtClean="0">
                <a:solidFill>
                  <a:schemeClr val="tx1"/>
                </a:solidFill>
              </a:rPr>
              <a:t>.</a:t>
            </a:r>
          </a:p>
          <a:p>
            <a:pPr marL="520700" lvl="1" indent="-342900">
              <a:buClrTx/>
            </a:pPr>
            <a:endParaRPr lang="en-US" b="1" dirty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/>
            </a:pPr>
            <a:r>
              <a:rPr lang="en-US" b="1" dirty="0" smtClean="0">
                <a:solidFill>
                  <a:schemeClr val="tx1"/>
                </a:solidFill>
              </a:rPr>
              <a:t>Safety Function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When </a:t>
            </a:r>
            <a:r>
              <a:rPr lang="en-US" dirty="0" smtClean="0">
                <a:solidFill>
                  <a:schemeClr val="tx1"/>
                </a:solidFill>
              </a:rPr>
              <a:t>Estop </a:t>
            </a:r>
            <a:r>
              <a:rPr lang="en-US" dirty="0">
                <a:solidFill>
                  <a:schemeClr val="tx1"/>
                </a:solidFill>
              </a:rPr>
              <a:t>is pressed, </a:t>
            </a:r>
            <a:r>
              <a:rPr lang="en-US" dirty="0" smtClean="0">
                <a:solidFill>
                  <a:schemeClr val="tx1"/>
                </a:solidFill>
              </a:rPr>
              <a:t>stop pump by disabling contactors</a:t>
            </a:r>
          </a:p>
          <a:p>
            <a:pPr marL="520700" lvl="1" indent="-342900">
              <a:buClrTx/>
            </a:pPr>
            <a:endParaRPr lang="en-US" b="1" dirty="0" smtClean="0">
              <a:solidFill>
                <a:schemeClr val="tx1"/>
              </a:solidFill>
            </a:endParaRPr>
          </a:p>
          <a:p>
            <a:pPr marL="342900" indent="-342900">
              <a:buClrTx/>
              <a:buAutoNum type="arabicPeriod" startAt="3"/>
            </a:pPr>
            <a:r>
              <a:rPr lang="en-US" b="1" dirty="0" smtClean="0">
                <a:solidFill>
                  <a:schemeClr val="tx1"/>
                </a:solidFill>
              </a:rPr>
              <a:t>Standard Function</a:t>
            </a:r>
          </a:p>
          <a:p>
            <a:pPr marL="520700" lvl="1" indent="-342900">
              <a:buClrTx/>
            </a:pPr>
            <a:r>
              <a:rPr lang="en-US" dirty="0">
                <a:solidFill>
                  <a:schemeClr val="tx1"/>
                </a:solidFill>
              </a:rPr>
              <a:t>P</a:t>
            </a:r>
            <a:r>
              <a:rPr lang="en-US" dirty="0" smtClean="0">
                <a:solidFill>
                  <a:schemeClr val="tx1"/>
                </a:solidFill>
              </a:rPr>
              <a:t>ump control using push buttons and indicators</a:t>
            </a:r>
          </a:p>
          <a:p>
            <a:pPr marL="520700" lvl="1" indent="-342900">
              <a:buClrTx/>
            </a:pPr>
            <a:endParaRPr lang="en-US" b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7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262" y="5933564"/>
            <a:ext cx="1722623" cy="3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56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DELETE_ONEVENT_NEWPRES" val="False"/>
  <p:tag name="CDT_PROT" val="2"/>
  <p:tag name="CDT_PROT_TOP" val="0"/>
  <p:tag name="CDT_PROT_LEFT" val="0"/>
  <p:tag name="CDT_PROT_WIDTH" val="960,5"/>
  <p:tag name="CDT_PROT_HEIGHT" val="99,8750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13:111,25-49,37504-374,25-306,1349"/>
  <p:tag name="CDT_MASTERSHAPE3" val="5:111,25-366,85-374,25-593,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646,374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532,913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430,875"/>
  <p:tag name="CDT_MASTERSHAPE3" val="4:111,25-491,625-374,25-430,87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01-49,37504-181,375-646,3749"/>
  <p:tag name="CDT_MASTERSHAPE3" val="13:304-49,37504-181,5-646,374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283,5"/>
  <p:tag name="CDT_MASTERSHAPE3" val="13:111,25-344,125-374,25-283,4646"/>
  <p:tag name="CDT_MASTERSHAPE4" val="12:111,25-639,0355-374,25-283,464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01-49,37504-181,375-430,875"/>
  <p:tag name="CDT_MASTERSHAPE3" val="4:111,25-491,625-181,375-430,875"/>
  <p:tag name="CDT_MASTERSHAPE4" val="5:304-49,37504-181,5-430,875"/>
  <p:tag name="CDT_MASTERSHAPE5" val="6:304-491,625-181,5-430,87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5:111,25-820,4528-374,25-102,047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646,3749"/>
  <p:tag name="CDT_MASTERSHAPE3" val="5:111,25-820,4528-374,25-102,047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646,3749"/>
  <p:tag name="CDT_PROT_HEIGHT" val="374,2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532,9134"/>
  <p:tag name="CDT_MASTERSHAPE3" val="6:111,25-820,4528-374,25-102,047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317,4803"/>
  <p:tag name="CDT_MASTERSHAPE3" val="13:111,25-378,2697-374,25-317,4803"/>
  <p:tag name="CDT_MASTERSHAPE4" val="6:111,25-820,4528-374,25-102,047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-49,37504-374,25-204,0945"/>
  <p:tag name="CDT_MASTERSHAPE3" val="13:111,25-264,7559-374,25-215,4941"/>
  <p:tag name="CDT_MASTERSHAPE4" val="12:111,25-491,625-374,25-204,125"/>
  <p:tag name="CDT_MASTERSHAPE5" val="7:111,25-820,4528-374,25-102,047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01-49,37504-181,375-646,3749"/>
  <p:tag name="CDT_MASTERSHAPE3" val="13:304-49,37504-181,5-646,3749"/>
  <p:tag name="CDT_MASTERSHAPE4" val="6:111,25-820,4528-374,25-102,047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2:0-0-99,87504-960,5"/>
  <p:tag name="CDT_MASTERSHAPE2" val="3:111,2501-49,37504-181,375-317,4803"/>
  <p:tag name="CDT_MASTERSHAPE3" val="13:111,25-378,2696-181,375-317,4803"/>
  <p:tag name="CDT_MASTERSHAPE4" val="12:304-49,37504-181,5-317,4803"/>
  <p:tag name="CDT_MASTERSHAPE5" val="15:304-378,2697-181,5-317,4803"/>
  <p:tag name="CDT_MASTERSHAPE6" val="10:111,25-820,4528-374,25-102,047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15:0-0-99,87504-960,5"/>
  <p:tag name="CDT_MASTERSHAPE2" val="3078:0-0-99,87504-960,5"/>
  <p:tag name="CDT_MASTERSHAPE3" val="3079:111,25-49,37504-374,25-646,3749"/>
  <p:tag name="CDT_MASTERSHAPE4" val="10:0-809,1142-63,50622-113,3858"/>
  <p:tag name="CDT_MASTERSHAPE5" val="16:485,5-0-34-960,5"/>
  <p:tag name="CDT_MASTERSHAPE6" val="17:519,5-0-20,5-309,6244"/>
  <p:tag name="CDT_MASTERSHAPE7" val="18:519,5-0-20,5-138,9988"/>
  <p:tag name="CDT_MASTERSHAPE8" val="19:519,5-298,2492-20,5-662,2507"/>
  <p:tag name="CDT_MASTERSHAPE9" val="20:0-480,25-0,1250394-0,1250394"/>
  <p:tag name="CDT_MASTERSHAPE10" val="3072:0-0-0-0"/>
  <p:tag name="CDT_MASTERSHAPE11" val="3073:0-0-0-0"/>
  <p:tag name="CDT_MASTERSHAPE12" val="3074:0-0-0-0"/>
  <p:tag name="CDT_MASTERSHAPE13" val="3075:0-0-0-0"/>
  <p:tag name="CDT_MASTERSHAPE14" val="3076:0-0-0-0"/>
  <p:tag name="CDT_MASTERSHAPE15" val="3077:0-0-0-0"/>
  <p:tag name="CDT_MASTERSHAPE16" val="3080:0-0-0-0"/>
  <p:tag name="CDT_MASTERSHAPE17" val="3081:0-0-0-0"/>
  <p:tag name="CDT_MASTERSHAPE18" val="3082:0-0-0-0"/>
  <p:tag name="CDT_MASTERSHAPE19" val="3083:0-0-0-0"/>
  <p:tag name="CDT_MASTERSHAPE20" val="3084:0-0-0-0"/>
  <p:tag name="CDT_MASTERSHAPE21" val="3085:0-0-0-0"/>
  <p:tag name="CDT_MASTERSHAPE22" val="3086:0-0-0-0"/>
  <p:tag name="CDT_MASTERSHAPE23" val="3087:0-0-0-0"/>
  <p:tag name="CDT_MASTERSHAPE24" val="3088:0-0-0-0"/>
  <p:tag name="CDT_MASTERSHAPE25" val="3089:0-0-0-0"/>
  <p:tag name="CDT_MASTERSHAPE26" val="3090:0-0-0-0"/>
  <p:tag name="CDT_MASTERSHAPE27" val="3091:0-0-0-0"/>
  <p:tag name="CDT_MASTERSHAPE28" val="3092:0-0-0-0"/>
  <p:tag name="CDT_MASTERSHAPE29" val="3093:0-0-0-0"/>
  <p:tag name="CDT_MASTERSHAPE30" val="3094:0-0-0-0"/>
  <p:tag name="CDT_MASTERSHAPE31" val="3095:0-0-0-0"/>
  <p:tag name="CDT_MASTERSHAPE32" val="3096:0-0-0-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4"/>
  <p:tag name="CDT_TARGETSHAPE_NEW" val="1"/>
  <p:tag name="CDT_PROT" val="3"/>
  <p:tag name="CDT_PROT_TOP" val="485,5"/>
  <p:tag name="CDT_PROT_LEFT" val="0"/>
  <p:tag name="CDT_PROT_WIDTH" val="960,5"/>
  <p:tag name="CDT_PROT_HEIGHT" val="3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19"/>
  <p:tag name="CDT_COLFF_NEW" val="19"/>
  <p:tag name="CDT_EXTCOL" val="True"/>
  <p:tag name="CDT_COLTX_NEW" val="20"/>
  <p:tag name="CDT_TARGETSHAPE_NEW" val="3"/>
  <p:tag name="CDT_PROT" val="4"/>
  <p:tag name="CDT_PROT_TOP" val="235,2668"/>
  <p:tag name="CDT_PROT_LEFT" val="26,62496"/>
  <p:tag name="CDT_PROT_WIDTH" val="933,8749"/>
  <p:tag name="CDT_PROT_HEIGHT" val="99,70441"/>
  <p:tag name="CDT_DELETE_ONEVENT_NEWPRES" val="Fals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1"/>
  <p:tag name="CDT_EXTCOL" val="True"/>
  <p:tag name="CDT_COLTX_NEW" val="26"/>
  <p:tag name="CDT_TARGETSHAPE_NEW" val="2"/>
  <p:tag name="CDT_PROT" val="3"/>
  <p:tag name="CDT_PROT_TOP" val="0"/>
  <p:tag name="CDT_PROT_LEFT" val="480,25"/>
  <p:tag name="CDT_PROT_WIDTH" val="0,1250394"/>
  <p:tag name="CDT_PROT_HEIGHT" val="0,1250394"/>
  <p:tag name="CDT_DELETE_ONEVENT_NEWPRES" val="Fals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15:0-0-326,7-960,5"/>
  <p:tag name="CDT_MASTERSHAPE2" val="11:0-0-326,7-960,5"/>
  <p:tag name="CDT_MASTERSHAPE3" val="57350:326,7-26,62496-68,50504-933,8749"/>
  <p:tag name="CDT_MASTERSHAPE4" val="57351:295,7487-26,62496-30,95134-933,8749"/>
  <p:tag name="CDT_MASTERSHAPE5" val="12:0-480,25-0,1250394-0,1250394"/>
  <p:tag name="CDT_MASTERSHAPE6" val="13:0-49,37504-76,20732-136,063"/>
  <p:tag name="CDT_MASTERSHAPE7" val="14:485,5-0-34-960,5"/>
  <p:tag name="CDT_MASTERSHAPE8" val="10:485,5-695,75-34-264,7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306,1349"/>
  <p:tag name="CDT_PROT_HEIGHT" val="374,2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False"/>
  <p:tag name="CDT_LINEUNVISIBLE" val="True"/>
  <p:tag name="CDT_COLBF_NEW" val="21"/>
  <p:tag name="CDT_COLFF_NEW" val="21"/>
  <p:tag name="CDT_EXTCOL" val="True"/>
  <p:tag name="CDT_COLTX_NEW" val="22"/>
  <p:tag name="CDT_DELETE_ONEVENT_NEWPRES" val="False"/>
  <p:tag name="CDT_PROT" val="2"/>
  <p:tag name="CDT_PROT_TOP" val="111,25"/>
  <p:tag name="CDT_PROT_LEFT" val="366,85"/>
  <p:tag name="CDT_PROT_WIDTH" val="593,65"/>
  <p:tag name="CDT_PROT_HEIGHT" val="374,2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646,3749"/>
  <p:tag name="CDT_PROT_HEIGHT" val="374,2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532,9134"/>
  <p:tag name="CDT_PROT_HEIGHT" val="374,2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430,875"/>
  <p:tag name="CDT_PROT_HEIGHT" val="374,2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1,625"/>
  <p:tag name="CDT_PROT_WIDTH" val="430,875"/>
  <p:tag name="CDT_PROT_HEIGHT" val="374,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16:0-0-406,08-960,5"/>
  <p:tag name="CDT_MASTERSHAPE2" val="13:0-0-406,08-960,5"/>
  <p:tag name="CDT_MASTERSHAPE3" val="57350:337,575-26,62496-68,50504-933,8749"/>
  <p:tag name="CDT_MASTERSHAPE4" val="57351:406,08-26,62496-30,95134-933,8749"/>
  <p:tag name="CDT_MASTERSHAPE5" val="11:0-480,25-0,1250394-0,1250394"/>
  <p:tag name="CDT_MASTERSHAPE6" val="14:0-49,37504-76,20732-136,063"/>
  <p:tag name="CDT_MASTERSHAPE7" val="15:485,5-0-34-960,5"/>
  <p:tag name="CDT_MASTERSHAPE8" val="12:485,5-695,75-34-264,7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430,875"/>
  <p:tag name="CDT_PROT_HEIGHT" val="374,2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646,3749"/>
  <p:tag name="CDT_PROT_HEIGHT" val="181,37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646,3749"/>
  <p:tag name="CDT_PROT_HEIGHT" val="181,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283,5"/>
  <p:tag name="CDT_PROT_HEIGHT" val="374,2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44,125"/>
  <p:tag name="CDT_PROT_WIDTH" val="283,4646"/>
  <p:tag name="CDT_PROT_HEIGHT" val="374,2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639,0355"/>
  <p:tag name="CDT_PROT_WIDTH" val="283,4646"/>
  <p:tag name="CDT_PROT_HEIGHT" val="374,2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430,875"/>
  <p:tag name="CDT_PROT_HEIGHT" val="181,37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16:0-0-540-960,5"/>
  <p:tag name="CDT_MASTERSHAPE2" val="14:0-0-540-960,5"/>
  <p:tag name="CDT_MASTERSHAPE3" val="57350:190,6199-26,62496-99,70441-933,8749"/>
  <p:tag name="CDT_MASTERSHAPE4" val="11:0-480,25-0,1250394-0,1250394"/>
  <p:tag name="CDT_MASTERSHAPE5" val="12:0-49,37504-76,20732-136,063"/>
  <p:tag name="CDT_MASTERSHAPE6" val="15:485,5-0-34-960,5"/>
  <p:tag name="CDT_MASTERSHAPE7" val="57351:190,62-26,62504-30,95134-933,8749"/>
  <p:tag name="CDT_MASTERSHAPE8" val="13:485,5-695,75-34-264,7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1,625"/>
  <p:tag name="CDT_PROT_WIDTH" val="430,875"/>
  <p:tag name="CDT_PROT_HEIGHT" val="181,37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430,875"/>
  <p:tag name="CDT_PROT_HEIGHT" val="181,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1,625"/>
  <p:tag name="CDT_PROT_WIDTH" val="430,875"/>
  <p:tag name="CDT_PROT_HEIGHT" val="181,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646,3749"/>
  <p:tag name="CDT_PROT_HEIGHT" val="374,25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532,9134"/>
  <p:tag name="CDT_PROT_HEIGHT" val="374,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16:0-0-540-960,5"/>
  <p:tag name="CDT_MASTERSHAPE2" val="14:0-0-540-960,5"/>
  <p:tag name="CDT_MASTERSHAPE3" val="57350:235,2668-26,62496-99,70441-933,8749"/>
  <p:tag name="CDT_MASTERSHAPE4" val="11:0-480,25-0,1250394-0,1250394"/>
  <p:tag name="CDT_MASTERSHAPE5" val="13:0-49,37504-76,20732-136,063"/>
  <p:tag name="CDT_MASTERSHAPE6" val="15:485,5-0-34-960,5"/>
  <p:tag name="CDT_MASTERSHAPE7" val="57351:304-26,62504-30,95134-933,8749"/>
  <p:tag name="CDT_MASTERSHAPE8" val="12:485,5-695,75-34-264,7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317,4803"/>
  <p:tag name="CDT_PROT_HEIGHT" val="374,2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8,2697"/>
  <p:tag name="CDT_PROT_WIDTH" val="317,4803"/>
  <p:tag name="CDT_PROT_HEIGHT" val="374,2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,37504"/>
  <p:tag name="CDT_PROT_WIDTH" val="204,0945"/>
  <p:tag name="CDT_PROT_HEIGHT" val="374,2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264,7559"/>
  <p:tag name="CDT_PROT_WIDTH" val="215,4941"/>
  <p:tag name="CDT_PROT_HEIGHT" val="374,2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491,625"/>
  <p:tag name="CDT_PROT_WIDTH" val="204,125"/>
  <p:tag name="CDT_PROT_HEIGHT" val="374,2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7:0-0-326,75-960,5"/>
  <p:tag name="CDT_MASTERSHAPE2" val="57350:326,7-26,62504-68,50504-933,8749"/>
  <p:tag name="CDT_MASTERSHAPE3" val="57351:295,7487-26,62504-30,95134-933,8749"/>
  <p:tag name="CDT_MASTERSHAPE4" val="6:0-480,25-0,1250394-0,1250394"/>
  <p:tag name="CDT_MASTERSHAPE5" val="8:0-809,1249-63,37504-113,37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646,3749"/>
  <p:tag name="CDT_PROT_HEIGHT" val="181,37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646,3749"/>
  <p:tag name="CDT_PROT_HEIGHT" val="181,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0"/>
  <p:tag name="CDT_PROT_LEFT" val="0"/>
  <p:tag name="CDT_PROT_WIDTH" val="960,5"/>
  <p:tag name="CDT_PROT_HEIGHT" val="99,8750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01"/>
  <p:tag name="CDT_PROT_LEFT" val="49,37504"/>
  <p:tag name="CDT_PROT_WIDTH" val="317,4803"/>
  <p:tag name="CDT_PROT_HEIGHT" val="181,37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111,25"/>
  <p:tag name="CDT_PROT_LEFT" val="378,2696"/>
  <p:tag name="CDT_PROT_WIDTH" val="317,4803"/>
  <p:tag name="CDT_PROT_HEIGHT" val="181,37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49,37504"/>
  <p:tag name="CDT_PROT_WIDTH" val="317,4803"/>
  <p:tag name="CDT_PROT_HEIGHT" val="181,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2"/>
  <p:tag name="CDT_PROT_TOP" val="304"/>
  <p:tag name="CDT_PROT_LEFT" val="378,2697"/>
  <p:tag name="CDT_PROT_WIDTH" val="317,4803"/>
  <p:tag name="CDT_PROT_HEIGHT" val="181,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FILLFIXED" val="True"/>
  <p:tag name="CDT_LINEFIXED" val="True"/>
  <p:tag name="CDT_FILLUNVISIBLE" val="True"/>
  <p:tag name="CDT_LINEUNVISIBLE" val="True"/>
  <p:tag name="CDT_AUTODIALOG" val="3"/>
  <p:tag name="CDT_TARGETSHAPE_NEW" val="6"/>
  <p:tag name="CDT_PROT" val="2"/>
  <p:tag name="CDT_PROT_TOP" val="111,25"/>
  <p:tag name="CDT_PROT_LEFT" val="820,4528"/>
  <p:tag name="CDT_PROT_WIDTH" val="102,0472"/>
  <p:tag name="CDT_PROT_HEIGHT" val="374,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7:0-0-406,5005-960,5"/>
  <p:tag name="CDT_MASTERSHAPE2" val="57350:337,575-26,62504-68,50504-933,8749"/>
  <p:tag name="CDT_MASTERSHAPE3" val="57351:406,08-26,62504-30,95134-933,8749"/>
  <p:tag name="CDT_MASTERSHAPE4" val="6:0-480,25-0,1250394-0,1250394"/>
  <p:tag name="CDT_MASTERSHAPE5" val="9:0-809,1249-63,37504-113,37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ITLE2" val="Marktzugang"/>
  <p:tag name="CDT_OLDSLIDEHIDDEN" val="False"/>
  <p:tag name="CDT_OLDSLIDEINDEX" val="8"/>
  <p:tag name="CDT_DESIGNS_NAME" val="5_Siemens 2013 – 16:9"/>
  <p:tag name="CDT_MASTERS_NAME" val="One object (large)"/>
  <p:tag name="CDT_LAYOUT_TYPE" val="16"/>
  <p:tag name="CDT_NAVBARONTHISSLIDE" val="True"/>
  <p:tag name="CDT_INTERSECT_SLIDE" val="False"/>
  <p:tag name="MIO_GUID" val="699f453e-516d-4638-879a-a85565daee40"/>
  <p:tag name="MIO_VERSION" val="01.05.2015 11:59:02"/>
  <p:tag name="MIO_DBID" val="598A5C07-C27D-430B-A8FC-FA667BE665A4"/>
  <p:tag name="MIO_LASTDOWNLOADED" val="01.05.2015 11:59:02"/>
  <p:tag name="MIO_OBJECTNAME" val="SIMATIC S7-1200 mit Safety Integrated… vielseitig"/>
  <p:tag name="MIO_LASTEDITORNAME" val="Robin Walter"/>
  <p:tag name="MIO_UPDATE" val="False"/>
  <p:tag name="MIO_EK_DESIGN" val="579031"/>
  <p:tag name="MIO_VERSION_DESIGN" val="09.03.2016 11:02:45"/>
  <p:tag name="MIO_DBID_DESIGN" val="598A5C07-C27D-430B-A8FC-FA667BE665A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SLIDE_NAME_ENG" val="Text (wide)"/>
  <p:tag name="CDT_SLIDE_NAME_FRE" val="Text (wide)"/>
  <p:tag name="CDT_SLIDE_NAME_GER" val="Text (breit)"/>
  <p:tag name="CDT_SLIDE_NAME_SPA" val="Text (wide)"/>
  <p:tag name="CDT_SLIDE_NAME_ITA" val="Text (wide)"/>
  <p:tag name="CDT_ORIGINAL_DESIGNS_NAME" val="Siemens 16:9"/>
  <p:tag name="CDT_ORIGINAL_MASTERS_NAME" val="Inhalt, 2."/>
  <p:tag name="CDT_ORIGINAL_LAYOUT_TYPE" val="16"/>
  <p:tag name="CDT_DEFAULT_SLIDE" val="True"/>
  <p:tag name="CDT_DESIGNS_NAME" val="Siemens 2013 – 16:9"/>
  <p:tag name="CDT_MASTERS_NAME" val="One object (large)"/>
  <p:tag name="CDT_LAYOUT_TYPE" val="16"/>
  <p:tag name="CDT_OLDSLIDEHIDDEN" val="False"/>
  <p:tag name="CDT_OLDSLIDEINDEX" val="19"/>
  <p:tag name="CDT_INTERSECT_SLIDE" val="False"/>
  <p:tag name="CDT_NAVBARONTHISSLIDE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SLIDE_NAME_ENG" val="Text (wide)"/>
  <p:tag name="CDT_SLIDE_NAME_FRE" val="Text (wide)"/>
  <p:tag name="CDT_SLIDE_NAME_GER" val="Text (breit)"/>
  <p:tag name="CDT_SLIDE_NAME_SPA" val="Text (wide)"/>
  <p:tag name="CDT_SLIDE_NAME_ITA" val="Text (wide)"/>
  <p:tag name="CDT_ORIGINAL_DESIGNS_NAME" val="Siemens 16:9"/>
  <p:tag name="CDT_ORIGINAL_MASTERS_NAME" val="Inhalt, 2."/>
  <p:tag name="CDT_ORIGINAL_LAYOUT_TYPE" val="16"/>
  <p:tag name="CDT_DEFAULT_SLIDE" val="True"/>
  <p:tag name="CDT_DESIGNS_NAME" val="Siemens 2013 – 16:9"/>
  <p:tag name="CDT_MASTERS_NAME" val="One object (large)"/>
  <p:tag name="CDT_LAYOUT_TYPE" val="16"/>
  <p:tag name="CDT_OLDSLIDEHIDDEN" val="False"/>
  <p:tag name="CDT_OLDSLIDEINDEX" val="19"/>
  <p:tag name="CDT_INTERSECT_SLIDE" val="False"/>
  <p:tag name="CDT_NAVBARONTHISSLIDE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e5ec821d-9915-468c-89fa-1650d06c8c18"/>
  <p:tag name="MIO_EK_DESIGN" val="579030"/>
  <p:tag name="MIO_VERSION_DESIGN" val="08.03.2016 09:49:52"/>
  <p:tag name="MIO_DBID_DESIGN" val="598A5C07-C27D-430B-A8FC-FA667BE665A4"/>
  <p:tag name="CDT_DESIGNS_NAME" val="Siemens 2013 – 16:9"/>
  <p:tag name="CDT_MASTERS_NAME" val="One object (small)"/>
  <p:tag name="CDT_LAYOUT_TYPE" val="16"/>
  <p:tag name="CDT_INTERSECT_SLIDE" val="False"/>
  <p:tag name="CDT_NAVBARONTHISSLIDE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ITLE1" val="Targets"/>
  <p:tag name="CDT_TITLE2" val=""/>
  <p:tag name="CDT_TITLE3" val=""/>
  <p:tag name="CDT_NAVBARONTHISSLIDE" val="True"/>
  <p:tag name="CDT_INTERSECT_SLIDE" val="False"/>
  <p:tag name="CDT_DESIGNS_NAME" val="Siemens 2013 – 16:9"/>
  <p:tag name="CDT_MASTERS_NAME" val="Free Content"/>
  <p:tag name="CDT_LAYOUT_TYPE" val="11"/>
  <p:tag name="CDT_OLDSLIDEHIDDEN" val="False"/>
  <p:tag name="CDT_OLDSLIDEINDEX" val="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PROT" val="3"/>
  <p:tag name="CDT_PROT_TOP" val="0"/>
  <p:tag name="CDT_PROT_LEFT" val="0"/>
  <p:tag name="CDT_PROT_WIDTH" val="0"/>
  <p:tag name="CDT_PROT_HEIGHT" val="0"/>
  <p:tag name="CDT_LINEUNVISIBLE" val="True"/>
  <p:tag name="CDT_LINEFIXED" val="True"/>
  <p:tag name="CDT_DESIGN_NAME" val="Siemens 2013 – 16:9"/>
  <p:tag name="CDT_MASTERSHAPE1" val="5:111,25-366,85-374,25-593,65"/>
  <p:tag name="CDT_MASTERSHAPE2" val="13:111,25-366,8501-374,25-593,6499"/>
  <p:tag name="CDT_MASTERSHAPE3" val="2:0-0-99,87504-960,5"/>
  <p:tag name="CDT_MASTERSHAPE4" val="11:111,25-0-374,25-355,5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MP_FONTSIZE" val="2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MP_FONTSIZE" val="2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MP_FONTSIZE" val="2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OLDSLIDEHIDDEN" val="False"/>
  <p:tag name="CDT_OLDSLIDEINDEX" val="7"/>
  <p:tag name="CDT_DESIGNS_NAME" val="Siemens"/>
  <p:tag name="CDT_MASTERS_NAME" val="SlideMaster Siemens"/>
  <p:tag name="CDT_LAYOUT_TYPE" val="12"/>
  <p:tag name="CDT_INTERSECT_SLIDE" val="Fals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DT_TMP_FONTSIZE" val="20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474747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PCC FONT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emens 2016 – 16:9">
  <a:themeElements>
    <a:clrScheme name="Siemens">
      <a:dk1>
        <a:srgbClr val="000000"/>
      </a:dk1>
      <a:lt1>
        <a:srgbClr val="FFFFFF"/>
      </a:lt1>
      <a:dk2>
        <a:srgbClr val="000000"/>
      </a:dk2>
      <a:lt2>
        <a:srgbClr val="ADBECB"/>
      </a:lt2>
      <a:accent1>
        <a:srgbClr val="879BAA"/>
      </a:accent1>
      <a:accent2>
        <a:srgbClr val="BECDD7"/>
      </a:accent2>
      <a:accent3>
        <a:srgbClr val="EB780A"/>
      </a:accent3>
      <a:accent4>
        <a:srgbClr val="641946"/>
      </a:accent4>
      <a:accent5>
        <a:srgbClr val="005F87"/>
      </a:accent5>
      <a:accent6>
        <a:srgbClr val="647D2D"/>
      </a:accent6>
      <a:hlink>
        <a:srgbClr val="EB780A"/>
      </a:hlink>
      <a:folHlink>
        <a:srgbClr val="641946"/>
      </a:folHlink>
    </a:clrScheme>
    <a:fontScheme name="Siemen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wrap="square" lIns="108000" tIns="54000" rIns="108000" bIns="54000" numCol="1" spcCol="72000" rtlCol="0" anchor="ctr">
        <a:noAutofit/>
      </a:bodyPr>
      <a:lstStyle>
        <a:defPPr algn="ctr">
          <a:lnSpc>
            <a:spcPct val="110000"/>
          </a:lnSpc>
          <a:spcBef>
            <a:spcPct val="0"/>
          </a:spcBef>
          <a:buFont typeface="Wingdings" charset="0"/>
          <a:buNone/>
          <a:defRPr sz="1800" dirty="0" smtClean="0">
            <a:solidFill>
              <a:schemeClr val="tx1"/>
            </a:solidFill>
            <a:latin typeface="+mn-lt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2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</a:defRPr>
        </a:defPPr>
      </a:lst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110000"/>
          </a:lnSpc>
          <a:spcBef>
            <a:spcPts val="0"/>
          </a:spcBef>
          <a:defRPr sz="1200" dirty="0" smtClean="0">
            <a:solidFill>
              <a:schemeClr val="tx1"/>
            </a:solidFill>
            <a:latin typeface="+mn-lt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txDef>
  </a:objectDefaults>
  <a:extraClrSchemeLst/>
  <a:custClrLst>
    <a:custClr name="Siemens Snow">
      <a:srgbClr val="FFFFFF"/>
    </a:custClr>
    <a:custClr name="Siemens Accent Yellow dark">
      <a:srgbClr val="EB780A"/>
    </a:custClr>
    <a:custClr name="Siemens Yellow light">
      <a:srgbClr val="FFB900"/>
    </a:custClr>
    <a:custClr name="Siemens Stone (1)">
      <a:srgbClr val="3C464B"/>
    </a:custClr>
    <a:custClr name="Siemens Sand (1)">
      <a:srgbClr val="73645A"/>
    </a:custClr>
    <a:custClr name="Siemens Accent Teal (1)">
      <a:srgbClr val="00646E"/>
    </a:custClr>
    <a:custClr name="Siemens Accent Yellow (1)">
      <a:srgbClr val="7D2D1E"/>
    </a:custClr>
    <a:custClr name="Siemens Accent Red (1)">
      <a:srgbClr val="411432"/>
    </a:custClr>
    <a:custClr name="Siemens Accent Blue (1)">
      <a:srgbClr val="004669"/>
    </a:custClr>
    <a:custClr name="Siemens Accent Green (1)">
      <a:srgbClr val="465F19"/>
    </a:custClr>
    <a:custClr name="True Black">
      <a:srgbClr val="000000"/>
    </a:custClr>
    <a:custClr name="Siemens Accent Red dark">
      <a:srgbClr val="641946"/>
    </a:custClr>
    <a:custClr name="Siemens Red light">
      <a:srgbClr val="AF235F"/>
    </a:custClr>
    <a:custClr name="Siemens Stone (2)">
      <a:srgbClr val="788791"/>
    </a:custClr>
    <a:custClr name="Siemens Sand (2)">
      <a:srgbClr val="9B9682"/>
    </a:custClr>
    <a:custClr name="Siemens Accent Teal (2)">
      <a:srgbClr val="0F8287"/>
    </a:custClr>
    <a:custClr name="Siemens Accent Yellow (2)">
      <a:srgbClr val="C85A1E"/>
    </a:custClr>
    <a:custClr name="Siemens Accent Red (2)">
      <a:srgbClr val="641946"/>
    </a:custClr>
    <a:custClr name="Siemens Accent Blue (2)">
      <a:srgbClr val="005F87"/>
    </a:custClr>
    <a:custClr name="Siemens Accent Green (2)">
      <a:srgbClr val="647D2D"/>
    </a:custClr>
    <a:custClr name="Siemens Stone light">
      <a:srgbClr val="879BAA"/>
    </a:custClr>
    <a:custClr name="Siemens Accent Blue dark">
      <a:srgbClr val="005F87"/>
    </a:custClr>
    <a:custClr name="Siemens Accent Blue light">
      <a:srgbClr val="50BED7"/>
    </a:custClr>
    <a:custClr name="Siemens Stone (3)">
      <a:srgbClr val="9BAFBE"/>
    </a:custClr>
    <a:custClr name="Siemens Sand (3)">
      <a:srgbClr val="B9B9A5"/>
    </a:custClr>
    <a:custClr name="Siemens Accent Teal (3)">
      <a:srgbClr val="32A0A0"/>
    </a:custClr>
    <a:custClr name="Siemens Accent Yellow (3)">
      <a:srgbClr val="EB780A"/>
    </a:custClr>
    <a:custClr name="Siemens Accent Red (3)">
      <a:srgbClr val="871E50"/>
    </a:custClr>
    <a:custClr name="Siemens Accent Blue (3)">
      <a:srgbClr val="2387AA"/>
    </a:custClr>
    <a:custClr name="Siemens Accent Green (3)">
      <a:srgbClr val="879628"/>
    </a:custClr>
    <a:custClr name="Siemens Stone light 35%">
      <a:srgbClr val="BECDD7"/>
    </a:custClr>
    <a:custClr name="Siemens Accent Green">
      <a:srgbClr val="647D2D"/>
    </a:custClr>
    <a:custClr name="Siemens Accent Green light">
      <a:srgbClr val="AAB414"/>
    </a:custClr>
    <a:custClr name="Siemens Stone (4)">
      <a:srgbClr val="BECDD7"/>
    </a:custClr>
    <a:custClr name="Siemens Sand (4)">
      <a:srgbClr val="D7D7CD"/>
    </a:custClr>
    <a:custClr name="Siemens Accent Teal (4)">
      <a:srgbClr val="4BB9B9"/>
    </a:custClr>
    <a:custClr name="Siemens Accent Yellow (4)">
      <a:srgbClr val="FFB900"/>
    </a:custClr>
    <a:custClr name="Siemens Accent Red (4)">
      <a:srgbClr val="AF235F"/>
    </a:custClr>
    <a:custClr name="Siemens Accent Blue (4)">
      <a:srgbClr val="41AAC8"/>
    </a:custClr>
    <a:custClr name="Siemens Accent Green (4)">
      <a:srgbClr val="AAB414"/>
    </a:custClr>
    <a:custClr name="Siemens Sand 35%">
      <a:srgbClr val="D7D7CD"/>
    </a:custClr>
    <a:custClr name="Siemens Accent Teal dark">
      <a:srgbClr val="00646E"/>
    </a:custClr>
    <a:custClr name="Siemens Accent Teal light">
      <a:srgbClr val="41AAAA"/>
    </a:custClr>
    <a:custClr name="Siemens Stone (5)">
      <a:srgbClr val="CDD9E1"/>
    </a:custClr>
    <a:custClr name="Siemens Sand (5)">
      <a:srgbClr val="E1E1D7"/>
    </a:custClr>
    <a:custClr name="Siemens Accent Teal (5)">
      <a:srgbClr val="A5E1E1"/>
    </a:custClr>
    <a:custClr name="Siemens Accent Yellow (5)">
      <a:srgbClr val="FFE178"/>
    </a:custClr>
    <a:custClr name="Siemens Accent Red (5)">
      <a:srgbClr val="D7698C"/>
    </a:custClr>
    <a:custClr name="Siemens Accent Blue(5)">
      <a:srgbClr val="7DD2E6"/>
    </a:custClr>
    <a:custClr name="Siemens Accent Green (5)">
      <a:srgbClr val="D2D741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p4ppTags>
  <Name>Text + Index</Name>
  <PpLayout>32</PpLayout>
  <Index>8</Index>
</p4ppTags>
</file>

<file path=customXml/item10.xml><?xml version="1.0" encoding="utf-8"?>
<p4ppTags>
  <Name>One object (large) + Navigation</Name>
  <PpLayout>32</PpLayout>
  <Index>17</Index>
</p4ppTags>
</file>

<file path=customXml/item11.xml><?xml version="1.0" encoding="utf-8"?>
<p4ppTags>
  <Name>One object (small) + Navigation</Name>
  <PpLayout>32</PpLayout>
  <Index>18</Index>
</p4ppTags>
</file>

<file path=customXml/item12.xml><?xml version="1.0" encoding="utf-8"?>
<p4ppTags>
  <Name>Two columns + Navigation</Name>
  <PpLayout>32</PpLayout>
  <Index>19</Index>
</p4ppTags>
</file>

<file path=customXml/item13.xml><?xml version="1.0" encoding="utf-8"?>
<p4ppTags>
  <Name>Three columns + Navigation</Name>
  <PpLayout>32</PpLayout>
  <Index>20</Index>
</p4ppTags>
</file>

<file path=customXml/item14.xml><?xml version="1.0" encoding="utf-8"?>
<p4ppTags>
  <Name>Two rows + Navigation</Name>
  <PpLayout>32</PpLayout>
  <Index>21</Index>
</p4ppTags>
</file>

<file path=customXml/item15.xml><?xml version="1.0" encoding="utf-8"?>
<p4ppTags>
  <Name>Four objects + Navigation</Name>
  <PpLayout>32</PpLayout>
  <Index>22</Index>
</p4ppTags>
</file>

<file path=customXml/item2.xml><?xml version="1.0" encoding="utf-8"?>
<p4ppTags>
  <Name>Free Content</Name>
  <PpLayout>11</PpLayout>
  <Index>9</Index>
</p4ppTags>
</file>

<file path=customXml/item3.xml><?xml version="1.0" encoding="utf-8"?>
<p4ppTags>
  <Name>One object (large)</Name>
  <PpLayout>16</PpLayout>
  <Index>10</Index>
</p4ppTags>
</file>

<file path=customXml/item4.xml><?xml version="1.0" encoding="utf-8"?>
<p4ppTags>
  <Name>One object (small)</Name>
  <PpLayout>16</PpLayout>
  <Index>11</Index>
</p4ppTags>
</file>

<file path=customXml/item5.xml><?xml version="1.0" encoding="utf-8"?>
<p4ppTags>
  <Name>Two columns</Name>
  <PpLayout>29</PpLayout>
  <Index>12</Index>
</p4ppTags>
</file>

<file path=customXml/item6.xml><?xml version="1.0" encoding="utf-8"?>
<p4ppTags>
  <Name>Two rows</Name>
  <PpLayout>32</PpLayout>
  <Index>13</Index>
</p4ppTags>
</file>

<file path=customXml/item7.xml><?xml version="1.0" encoding="utf-8"?>
<p4ppTags>
  <Name>Three columns</Name>
  <PpLayout>32</PpLayout>
  <Index>14</Index>
</p4ppTags>
</file>

<file path=customXml/item8.xml><?xml version="1.0" encoding="utf-8"?>
<p4ppTags>
  <Name>Four objects</Name>
  <PpLayout>24</PpLayout>
  <Index>15</Index>
</p4ppTags>
</file>

<file path=customXml/item9.xml><?xml version="1.0" encoding="utf-8"?>
<p4ppTags>
  <Name>Free Content + Navigation</Name>
  <PpLayout>32</PpLayout>
  <Index>16</Index>
</p4ppTags>
</file>

<file path=customXml/itemProps1.xml><?xml version="1.0" encoding="utf-8"?>
<ds:datastoreItem xmlns:ds="http://schemas.openxmlformats.org/officeDocument/2006/customXml" ds:itemID="{D614D087-2B6E-4EA0-A52A-86527F8E2D30}">
  <ds:schemaRefs/>
</ds:datastoreItem>
</file>

<file path=customXml/itemProps10.xml><?xml version="1.0" encoding="utf-8"?>
<ds:datastoreItem xmlns:ds="http://schemas.openxmlformats.org/officeDocument/2006/customXml" ds:itemID="{68AA43DC-EF8C-47D0-8AEA-C20DD801DAC0}">
  <ds:schemaRefs/>
</ds:datastoreItem>
</file>

<file path=customXml/itemProps11.xml><?xml version="1.0" encoding="utf-8"?>
<ds:datastoreItem xmlns:ds="http://schemas.openxmlformats.org/officeDocument/2006/customXml" ds:itemID="{6E9EDC79-4011-45D2-91D6-834308701543}">
  <ds:schemaRefs/>
</ds:datastoreItem>
</file>

<file path=customXml/itemProps12.xml><?xml version="1.0" encoding="utf-8"?>
<ds:datastoreItem xmlns:ds="http://schemas.openxmlformats.org/officeDocument/2006/customXml" ds:itemID="{EF9D37EC-6C0C-4928-8297-E5CBE6A12344}">
  <ds:schemaRefs/>
</ds:datastoreItem>
</file>

<file path=customXml/itemProps13.xml><?xml version="1.0" encoding="utf-8"?>
<ds:datastoreItem xmlns:ds="http://schemas.openxmlformats.org/officeDocument/2006/customXml" ds:itemID="{CAF7D476-CDDE-4F4B-8F76-2F0487FED4E5}">
  <ds:schemaRefs/>
</ds:datastoreItem>
</file>

<file path=customXml/itemProps14.xml><?xml version="1.0" encoding="utf-8"?>
<ds:datastoreItem xmlns:ds="http://schemas.openxmlformats.org/officeDocument/2006/customXml" ds:itemID="{DEBEEB60-57F1-4378-AE94-716317863624}">
  <ds:schemaRefs/>
</ds:datastoreItem>
</file>

<file path=customXml/itemProps15.xml><?xml version="1.0" encoding="utf-8"?>
<ds:datastoreItem xmlns:ds="http://schemas.openxmlformats.org/officeDocument/2006/customXml" ds:itemID="{E4FD73AD-912B-4BE7-B5DE-3C1AE22D1B48}">
  <ds:schemaRefs/>
</ds:datastoreItem>
</file>

<file path=customXml/itemProps2.xml><?xml version="1.0" encoding="utf-8"?>
<ds:datastoreItem xmlns:ds="http://schemas.openxmlformats.org/officeDocument/2006/customXml" ds:itemID="{24AB9430-1A21-4B16-A1C8-74A77B845688}">
  <ds:schemaRefs/>
</ds:datastoreItem>
</file>

<file path=customXml/itemProps3.xml><?xml version="1.0" encoding="utf-8"?>
<ds:datastoreItem xmlns:ds="http://schemas.openxmlformats.org/officeDocument/2006/customXml" ds:itemID="{BEAC6E02-C638-492B-A5AA-DECA6F3DCDE8}">
  <ds:schemaRefs/>
</ds:datastoreItem>
</file>

<file path=customXml/itemProps4.xml><?xml version="1.0" encoding="utf-8"?>
<ds:datastoreItem xmlns:ds="http://schemas.openxmlformats.org/officeDocument/2006/customXml" ds:itemID="{F3E3440D-56B5-478F-9842-68BD02D1D76E}">
  <ds:schemaRefs/>
</ds:datastoreItem>
</file>

<file path=customXml/itemProps5.xml><?xml version="1.0" encoding="utf-8"?>
<ds:datastoreItem xmlns:ds="http://schemas.openxmlformats.org/officeDocument/2006/customXml" ds:itemID="{A405BD7C-4CB0-4485-BC2B-737DDE1DAAC4}">
  <ds:schemaRefs/>
</ds:datastoreItem>
</file>

<file path=customXml/itemProps6.xml><?xml version="1.0" encoding="utf-8"?>
<ds:datastoreItem xmlns:ds="http://schemas.openxmlformats.org/officeDocument/2006/customXml" ds:itemID="{44646C17-BF2A-4EDA-B729-9E377C8F0F69}">
  <ds:schemaRefs/>
</ds:datastoreItem>
</file>

<file path=customXml/itemProps7.xml><?xml version="1.0" encoding="utf-8"?>
<ds:datastoreItem xmlns:ds="http://schemas.openxmlformats.org/officeDocument/2006/customXml" ds:itemID="{8A17E752-27DD-4A01-B975-FD00DC030788}">
  <ds:schemaRefs/>
</ds:datastoreItem>
</file>

<file path=customXml/itemProps8.xml><?xml version="1.0" encoding="utf-8"?>
<ds:datastoreItem xmlns:ds="http://schemas.openxmlformats.org/officeDocument/2006/customXml" ds:itemID="{0E460A5D-4210-4C53-8FFB-8B575B25BE85}">
  <ds:schemaRefs/>
</ds:datastoreItem>
</file>

<file path=customXml/itemProps9.xml><?xml version="1.0" encoding="utf-8"?>
<ds:datastoreItem xmlns:ds="http://schemas.openxmlformats.org/officeDocument/2006/customXml" ds:itemID="{02F189C1-92A7-4152-A2C9-781B731088E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892</Words>
  <Application>Microsoft Office PowerPoint</Application>
  <PresentationFormat>Custom</PresentationFormat>
  <Paragraphs>217</Paragraphs>
  <Slides>22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ＭＳ Ｐゴシック</vt:lpstr>
      <vt:lpstr>Arial Unicode MS</vt:lpstr>
      <vt:lpstr>Wingdings</vt:lpstr>
      <vt:lpstr>Open Sans</vt:lpstr>
      <vt:lpstr>Calibri</vt:lpstr>
      <vt:lpstr>ヒラギノ角ゴ Pro W3</vt:lpstr>
      <vt:lpstr>Office Theme</vt:lpstr>
      <vt:lpstr>Siemens 2016 – 16:9</vt:lpstr>
      <vt:lpstr>think-cell Folie</vt:lpstr>
      <vt:lpstr>think-cell Slide</vt:lpstr>
      <vt:lpstr>Visio</vt:lpstr>
      <vt:lpstr>Integrated Automation Safety Workshop</vt:lpstr>
      <vt:lpstr>SIMATIC S7-1200 with Safety Integrated … right controller for basic control automation</vt:lpstr>
      <vt:lpstr>SIMATIC S7-1200 with Safety Integrated …unique, innovative and efficient safety solution</vt:lpstr>
      <vt:lpstr>SIMATIC S7-1200 with Safety Integrated …extreme flexibility for small machine manufactures</vt:lpstr>
      <vt:lpstr>Simple or complex safety applications</vt:lpstr>
      <vt:lpstr>Benefits of the S7-1200F solution</vt:lpstr>
      <vt:lpstr>Benefits of the S7-1200F solution</vt:lpstr>
      <vt:lpstr>Workshop Goals</vt:lpstr>
      <vt:lpstr>Example 1: Simple Pump Control with Safety</vt:lpstr>
      <vt:lpstr>Simple Pump Control with Safety:  Safety Relay vs. Safety PLC</vt:lpstr>
      <vt:lpstr>Simple Pump Control with Safety :  Wiring Diagram for Safety Relay</vt:lpstr>
      <vt:lpstr>Simple Pump Control with Safety:  Wiring Diagram for Safety PLC</vt:lpstr>
      <vt:lpstr>Example 2: Simple Pump and VFD Control with Safety</vt:lpstr>
      <vt:lpstr>Simple Pump and VFD Control with Safety:  Safety Relay vs. Safety PLC</vt:lpstr>
      <vt:lpstr>Simple Pump and VFD Control with Safety :  Wiring Diagram for Safety Relays</vt:lpstr>
      <vt:lpstr>Simple Pump and VFD Control with Safety:  Wiring Diagram for Safety PLC</vt:lpstr>
      <vt:lpstr>Workshop:  Introduction of Wiring Demo Units</vt:lpstr>
      <vt:lpstr>Workshop:  Goals</vt:lpstr>
      <vt:lpstr>Workshop: Wiring of Safety Input Module (Estop) -Technical Info</vt:lpstr>
      <vt:lpstr>Workshop:  Wiring of Safety Output Module (Contactors) -Technical Info</vt:lpstr>
      <vt:lpstr>Workshop:  Wiring of Safety Input Module (RFID Guard Switch) -Technical Info</vt:lpstr>
      <vt:lpstr>Workshop: RFID Guard Switch -Technical Info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2019-07-29T20:11:58Z</dcterms:created>
  <dcterms:modified xsi:type="dcterms:W3CDTF">2019-10-24T13:48:51Z</dcterms:modified>
</cp:coreProperties>
</file>